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 id="2147483747" r:id="rId2"/>
  </p:sldMasterIdLst>
  <p:notesMasterIdLst>
    <p:notesMasterId r:id="rId16"/>
  </p:notesMasterIdLst>
  <p:sldIdLst>
    <p:sldId id="607" r:id="rId3"/>
    <p:sldId id="269" r:id="rId4"/>
    <p:sldId id="602" r:id="rId5"/>
    <p:sldId id="418" r:id="rId6"/>
    <p:sldId id="603" r:id="rId7"/>
    <p:sldId id="604" r:id="rId8"/>
    <p:sldId id="605" r:id="rId9"/>
    <p:sldId id="608" r:id="rId10"/>
    <p:sldId id="606" r:id="rId11"/>
    <p:sldId id="610" r:id="rId12"/>
    <p:sldId id="613" r:id="rId13"/>
    <p:sldId id="611" r:id="rId14"/>
    <p:sldId id="612" r:id="rId15"/>
  </p:sldIdLst>
  <p:sldSz cx="18288000" cy="13716000"/>
  <p:notesSz cx="7010400" cy="9296400"/>
  <p:defaultTex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D4EA"/>
    <a:srgbClr val="4CCCE6"/>
    <a:srgbClr val="6CD5EA"/>
    <a:srgbClr val="2BC3E1"/>
    <a:srgbClr val="57CFE7"/>
    <a:srgbClr val="AAC42C"/>
    <a:srgbClr val="F26B6C"/>
    <a:srgbClr val="A156F4"/>
    <a:srgbClr val="C0C0C8"/>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70938" autoAdjust="0"/>
  </p:normalViewPr>
  <p:slideViewPr>
    <p:cSldViewPr>
      <p:cViewPr varScale="1">
        <p:scale>
          <a:sx n="41" d="100"/>
          <a:sy n="41" d="100"/>
        </p:scale>
        <p:origin x="2454" y="66"/>
      </p:cViewPr>
      <p:guideLst>
        <p:guide orient="horz" pos="4320"/>
        <p:guide pos="5760"/>
      </p:guideLst>
    </p:cSldViewPr>
  </p:slideViewPr>
  <p:outlineViewPr>
    <p:cViewPr>
      <p:scale>
        <a:sx n="33" d="100"/>
        <a:sy n="33" d="100"/>
      </p:scale>
      <p:origin x="0" y="-21960"/>
    </p:cViewPr>
  </p:outlineViewPr>
  <p:notesTextViewPr>
    <p:cViewPr>
      <p:scale>
        <a:sx n="1" d="1"/>
        <a:sy n="1" d="1"/>
      </p:scale>
      <p:origin x="0" y="0"/>
    </p:cViewPr>
  </p:notesTextViewPr>
  <p:sorterViewPr>
    <p:cViewPr>
      <p:scale>
        <a:sx n="75" d="100"/>
        <a:sy n="75" d="100"/>
      </p:scale>
      <p:origin x="0" y="-865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2" tIns="46587" rIns="93172" bIns="46587" rtlCol="0"/>
          <a:lstStyle>
            <a:lvl1pPr algn="l">
              <a:defRPr sz="1200"/>
            </a:lvl1pPr>
          </a:lstStyle>
          <a:p>
            <a:endParaRPr lang="uk-UA"/>
          </a:p>
        </p:txBody>
      </p:sp>
      <p:sp>
        <p:nvSpPr>
          <p:cNvPr id="3" name="Date Placeholder 2"/>
          <p:cNvSpPr>
            <a:spLocks noGrp="1"/>
          </p:cNvSpPr>
          <p:nvPr>
            <p:ph type="dt" idx="1"/>
          </p:nvPr>
        </p:nvSpPr>
        <p:spPr>
          <a:xfrm>
            <a:off x="3970938" y="0"/>
            <a:ext cx="3037840" cy="466434"/>
          </a:xfrm>
          <a:prstGeom prst="rect">
            <a:avLst/>
          </a:prstGeom>
        </p:spPr>
        <p:txBody>
          <a:bodyPr vert="horz" lIns="93172" tIns="46587" rIns="93172" bIns="46587" rtlCol="0"/>
          <a:lstStyle>
            <a:lvl1pPr algn="r">
              <a:defRPr sz="1200"/>
            </a:lvl1pPr>
          </a:lstStyle>
          <a:p>
            <a:fld id="{FB027185-10FB-4A57-B3F0-45136A811A24}" type="datetimeFigureOut">
              <a:rPr lang="uk-UA" smtClean="0"/>
              <a:t>21.12.2018</a:t>
            </a:fld>
            <a:endParaRPr lang="uk-UA"/>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2" tIns="46587" rIns="93172" bIns="46587" rtlCol="0" anchor="ctr"/>
          <a:lstStyle/>
          <a:p>
            <a:endParaRPr lang="uk-U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7" rIns="93172"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8829968"/>
            <a:ext cx="3037840" cy="466433"/>
          </a:xfrm>
          <a:prstGeom prst="rect">
            <a:avLst/>
          </a:prstGeom>
        </p:spPr>
        <p:txBody>
          <a:bodyPr vert="horz" lIns="93172" tIns="46587" rIns="93172" bIns="46587" rtlCol="0" anchor="b"/>
          <a:lstStyle>
            <a:lvl1pPr algn="l">
              <a:defRPr sz="1200"/>
            </a:lvl1pPr>
          </a:lstStyle>
          <a:p>
            <a:endParaRPr lang="uk-UA"/>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72" tIns="46587" rIns="93172" bIns="46587" rtlCol="0" anchor="b"/>
          <a:lstStyle>
            <a:lvl1pPr algn="r">
              <a:defRPr sz="1200"/>
            </a:lvl1pPr>
          </a:lstStyle>
          <a:p>
            <a:fld id="{BD9C3A12-1E0F-412B-B376-8089A55D946C}" type="slidenum">
              <a:rPr lang="uk-UA" smtClean="0"/>
              <a:t>‹#›</a:t>
            </a:fld>
            <a:endParaRPr lang="uk-UA"/>
          </a:p>
        </p:txBody>
      </p:sp>
    </p:spTree>
    <p:extLst>
      <p:ext uri="{BB962C8B-B14F-4D97-AF65-F5344CB8AC3E}">
        <p14:creationId xmlns:p14="http://schemas.microsoft.com/office/powerpoint/2010/main" val="256721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a:t>
            </a:r>
            <a:r>
              <a:rPr lang="en-US" dirty="0"/>
              <a:t>:</a:t>
            </a:r>
          </a:p>
          <a:p>
            <a:pPr marL="171450" indent="-171450">
              <a:buFont typeface="Arial" panose="020B0604020202020204" pitchFamily="34" charset="0"/>
              <a:buChar char="•"/>
            </a:pPr>
            <a:r>
              <a:rPr lang="en-US" dirty="0"/>
              <a:t>Add</a:t>
            </a:r>
            <a:r>
              <a:rPr lang="en-US" baseline="0" dirty="0"/>
              <a:t> your logo and date if you desire</a:t>
            </a:r>
          </a:p>
          <a:p>
            <a:pPr marL="171450" indent="-171450">
              <a:buFont typeface="Arial" panose="020B0604020202020204" pitchFamily="34" charset="0"/>
              <a:buChar char="•"/>
            </a:pPr>
            <a:r>
              <a:rPr lang="en-US" baseline="0" dirty="0"/>
              <a:t>Change “</a:t>
            </a:r>
            <a:r>
              <a:rPr lang="en-US" baseline="0" dirty="0" err="1"/>
              <a:t>Anytown</a:t>
            </a:r>
            <a:r>
              <a:rPr lang="en-US" baseline="0" dirty="0"/>
              <a:t>” to the name of your community</a:t>
            </a:r>
            <a:endParaRPr lang="en-US" dirty="0"/>
          </a:p>
          <a:p>
            <a:endParaRPr lang="en-US" dirty="0"/>
          </a:p>
          <a:p>
            <a:r>
              <a:rPr lang="en-US" b="1" dirty="0"/>
              <a:t>Talking</a:t>
            </a:r>
            <a:r>
              <a:rPr lang="en-US" b="1" baseline="0" dirty="0"/>
              <a:t> Points</a:t>
            </a:r>
            <a:r>
              <a:rPr lang="en-US" baseline="0" dirty="0"/>
              <a:t>:</a:t>
            </a:r>
          </a:p>
          <a:p>
            <a:pPr marL="171450" indent="-171450">
              <a:buFont typeface="Arial" panose="020B0604020202020204" pitchFamily="34" charset="0"/>
              <a:buChar char="•"/>
            </a:pPr>
            <a:r>
              <a:rPr lang="en-US" baseline="0" dirty="0"/>
              <a:t>Introduce yourself, explain the purpose of this presentation – to introduce the vision for an effective afterschool program in your community, and thank the audience for the opportunity to share. </a:t>
            </a:r>
          </a:p>
          <a:p>
            <a:pPr marL="171450" indent="-171450">
              <a:buFont typeface="Arial" panose="020B0604020202020204" pitchFamily="34" charset="0"/>
              <a:buChar char="•"/>
            </a:pPr>
            <a:r>
              <a:rPr lang="en-US" baseline="0" dirty="0"/>
              <a:t>Point out the definition of expanded learning opportunities on the bottom of the slide and be purposeful about using that term rather </a:t>
            </a:r>
            <a:r>
              <a:rPr lang="en-US" baseline="0"/>
              <a:t>than “afterschool”</a:t>
            </a: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2</a:t>
            </a:fld>
            <a:endParaRPr lang="uk-UA"/>
          </a:p>
        </p:txBody>
      </p:sp>
    </p:spTree>
    <p:extLst>
      <p:ext uri="{BB962C8B-B14F-4D97-AF65-F5344CB8AC3E}">
        <p14:creationId xmlns:p14="http://schemas.microsoft.com/office/powerpoint/2010/main" val="3380529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a:t>
            </a:r>
            <a:r>
              <a:rPr lang="en-US" dirty="0"/>
              <a:t>:</a:t>
            </a:r>
          </a:p>
          <a:p>
            <a:pPr marL="171450" indent="-171450">
              <a:buFont typeface="Arial" panose="020B0604020202020204" pitchFamily="34" charset="0"/>
              <a:buChar char="•"/>
            </a:pPr>
            <a:r>
              <a:rPr lang="en-US" dirty="0"/>
              <a:t>Use your mouse to click on the image</a:t>
            </a:r>
            <a:r>
              <a:rPr lang="en-US" baseline="0" dirty="0"/>
              <a:t> or the video to play it</a:t>
            </a:r>
          </a:p>
          <a:p>
            <a:pPr marL="171450" indent="-171450">
              <a:buFont typeface="Arial" panose="020B0604020202020204" pitchFamily="34" charset="0"/>
              <a:buChar char="•"/>
            </a:pPr>
            <a:r>
              <a:rPr lang="en-US" baseline="0" dirty="0"/>
              <a:t>You must be connected to the Internet for the video to launch. </a:t>
            </a:r>
            <a:endParaRPr lang="en-US" dirty="0"/>
          </a:p>
          <a:p>
            <a:endParaRPr lang="en-US" dirty="0"/>
          </a:p>
          <a:p>
            <a:r>
              <a:rPr lang="en-US" b="1" dirty="0"/>
              <a:t>Talking</a:t>
            </a:r>
            <a:r>
              <a:rPr lang="en-US" b="1" baseline="0" dirty="0"/>
              <a:t> Points</a:t>
            </a:r>
            <a:r>
              <a:rPr lang="en-US" baseline="0" dirty="0"/>
              <a:t>:</a:t>
            </a:r>
          </a:p>
          <a:p>
            <a:pPr marL="171450" indent="-171450">
              <a:buFont typeface="Arial" panose="020B0604020202020204" pitchFamily="34" charset="0"/>
              <a:buChar char="•"/>
            </a:pPr>
            <a:r>
              <a:rPr lang="en-US" baseline="0" dirty="0"/>
              <a:t>Explain that this brief 5 minute video captures thoughts from community leaders across the state regarding how expanded </a:t>
            </a:r>
            <a:r>
              <a:rPr lang="en-US" baseline="0"/>
              <a:t>learning opportunitieshelp </a:t>
            </a:r>
            <a:r>
              <a:rPr lang="en-US" baseline="0" dirty="0"/>
              <a:t>their communities. </a:t>
            </a: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11</a:t>
            </a:fld>
            <a:endParaRPr lang="uk-UA"/>
          </a:p>
        </p:txBody>
      </p:sp>
    </p:spTree>
    <p:extLst>
      <p:ext uri="{BB962C8B-B14F-4D97-AF65-F5344CB8AC3E}">
        <p14:creationId xmlns:p14="http://schemas.microsoft.com/office/powerpoint/2010/main" val="1855823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a:t>
            </a:r>
            <a:r>
              <a:rPr lang="en-US" dirty="0"/>
              <a:t>:</a:t>
            </a:r>
          </a:p>
          <a:p>
            <a:pPr marL="171450" indent="-171450">
              <a:buFont typeface="Arial" panose="020B0604020202020204" pitchFamily="34" charset="0"/>
              <a:buChar char="•"/>
            </a:pPr>
            <a:r>
              <a:rPr lang="en-US" dirty="0"/>
              <a:t>Edit as needed for your local needs</a:t>
            </a:r>
          </a:p>
          <a:p>
            <a:endParaRPr lang="en-US" dirty="0"/>
          </a:p>
          <a:p>
            <a:r>
              <a:rPr lang="en-US" b="1" dirty="0"/>
              <a:t>Talking</a:t>
            </a:r>
            <a:r>
              <a:rPr lang="en-US" b="1" baseline="0" dirty="0"/>
              <a:t> Points</a:t>
            </a:r>
            <a:r>
              <a:rPr lang="en-US" baseline="0" dirty="0"/>
              <a:t>:</a:t>
            </a:r>
          </a:p>
          <a:p>
            <a:pPr marL="171450" indent="-171450">
              <a:buFont typeface="Arial" panose="020B0604020202020204" pitchFamily="34" charset="0"/>
              <a:buChar char="•"/>
            </a:pPr>
            <a:r>
              <a:rPr lang="en-US" baseline="0" dirty="0"/>
              <a:t>Use notes on screen</a:t>
            </a:r>
          </a:p>
          <a:p>
            <a:pPr marL="171450" indent="-171450">
              <a:buFont typeface="Arial" panose="020B0604020202020204" pitchFamily="34" charset="0"/>
              <a:buChar char="•"/>
            </a:pPr>
            <a:r>
              <a:rPr lang="en-US" baseline="0" dirty="0"/>
              <a:t>Use the slide to make a request of the people in the room to engage and help your cause</a:t>
            </a: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12</a:t>
            </a:fld>
            <a:endParaRPr lang="uk-UA"/>
          </a:p>
        </p:txBody>
      </p:sp>
    </p:spTree>
    <p:extLst>
      <p:ext uri="{BB962C8B-B14F-4D97-AF65-F5344CB8AC3E}">
        <p14:creationId xmlns:p14="http://schemas.microsoft.com/office/powerpoint/2010/main" val="2191636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a:t>
            </a:r>
            <a:r>
              <a:rPr lang="en-US" dirty="0"/>
              <a:t>:</a:t>
            </a:r>
          </a:p>
          <a:p>
            <a:pPr marL="171450" indent="-171450">
              <a:buFont typeface="Arial" panose="020B0604020202020204" pitchFamily="34" charset="0"/>
              <a:buChar char="•"/>
            </a:pPr>
            <a:r>
              <a:rPr lang="en-US" dirty="0"/>
              <a:t>Edit as needed for your local needs</a:t>
            </a:r>
          </a:p>
          <a:p>
            <a:endParaRPr lang="en-US" dirty="0"/>
          </a:p>
          <a:p>
            <a:r>
              <a:rPr lang="en-US" b="1" dirty="0"/>
              <a:t>Talking</a:t>
            </a:r>
            <a:r>
              <a:rPr lang="en-US" b="1" baseline="0" dirty="0"/>
              <a:t> Points</a:t>
            </a:r>
            <a:r>
              <a:rPr lang="en-US" baseline="0" dirty="0"/>
              <a:t>:</a:t>
            </a:r>
          </a:p>
          <a:p>
            <a:pPr marL="171450" indent="-171450">
              <a:buFont typeface="Arial" panose="020B0604020202020204" pitchFamily="34" charset="0"/>
              <a:buChar char="•"/>
            </a:pPr>
            <a:r>
              <a:rPr lang="en-US" baseline="0" dirty="0"/>
              <a:t>Use notes on screen</a:t>
            </a:r>
          </a:p>
          <a:p>
            <a:pPr marL="171450" indent="-171450">
              <a:buFont typeface="Arial" panose="020B0604020202020204" pitchFamily="34" charset="0"/>
              <a:buChar char="•"/>
            </a:pPr>
            <a:r>
              <a:rPr lang="en-US" baseline="0" dirty="0"/>
              <a:t>Explain where they can find more information if they would like</a:t>
            </a:r>
          </a:p>
          <a:p>
            <a:pPr marL="171450" indent="-171450">
              <a:buFont typeface="Arial" panose="020B0604020202020204" pitchFamily="34" charset="0"/>
              <a:buChar char="•"/>
            </a:pPr>
            <a:r>
              <a:rPr lang="en-US" baseline="0" dirty="0"/>
              <a:t>Thank them for their time. </a:t>
            </a: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13</a:t>
            </a:fld>
            <a:endParaRPr lang="uk-UA"/>
          </a:p>
        </p:txBody>
      </p:sp>
    </p:spTree>
    <p:extLst>
      <p:ext uri="{BB962C8B-B14F-4D97-AF65-F5344CB8AC3E}">
        <p14:creationId xmlns:p14="http://schemas.microsoft.com/office/powerpoint/2010/main" val="1998107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a:t>
            </a:r>
            <a:r>
              <a:rPr lang="en-US" dirty="0"/>
              <a:t>:</a:t>
            </a:r>
          </a:p>
          <a:p>
            <a:pPr marL="171450" indent="-171450">
              <a:buFont typeface="Arial" panose="020B0604020202020204" pitchFamily="34" charset="0"/>
              <a:buChar char="•"/>
            </a:pPr>
            <a:r>
              <a:rPr lang="en-US" dirty="0"/>
              <a:t>none</a:t>
            </a:r>
          </a:p>
          <a:p>
            <a:endParaRPr lang="en-US" dirty="0"/>
          </a:p>
          <a:p>
            <a:r>
              <a:rPr lang="en-US" b="1" dirty="0"/>
              <a:t>Talking</a:t>
            </a:r>
            <a:r>
              <a:rPr lang="en-US" b="1" baseline="0" dirty="0"/>
              <a:t> Points</a:t>
            </a:r>
            <a:r>
              <a:rPr lang="en-US" baseline="0" dirty="0"/>
              <a:t>:</a:t>
            </a:r>
          </a:p>
          <a:p>
            <a:pPr marL="171450" indent="-171450">
              <a:buFont typeface="Arial" panose="020B0604020202020204" pitchFamily="34" charset="0"/>
              <a:buChar char="•"/>
            </a:pPr>
            <a:r>
              <a:rPr lang="en-US" baseline="0" dirty="0"/>
              <a:t>Note that it’s often best to “begin with the end in mind” as the famous author and speaker, Stephen Coven, taught. </a:t>
            </a:r>
          </a:p>
          <a:p>
            <a:pPr marL="171450" indent="-171450">
              <a:buFont typeface="Arial" panose="020B0604020202020204" pitchFamily="34" charset="0"/>
              <a:buChar char="•"/>
            </a:pPr>
            <a:r>
              <a:rPr lang="en-US" baseline="0" dirty="0"/>
              <a:t>Make the point that ultimately the reason for all of this effort is to help our kids be more successful. </a:t>
            </a:r>
          </a:p>
          <a:p>
            <a:pPr marL="171450" indent="-171450">
              <a:buFont typeface="Arial" panose="020B0604020202020204" pitchFamily="34" charset="0"/>
              <a:buChar char="•"/>
            </a:pPr>
            <a:r>
              <a:rPr lang="en-US" baseline="0" dirty="0"/>
              <a:t>Explain that you could go on and on with statistics and stories about how afterschool and summer school programs help kids be more successful in school, stay out of trouble, and are more likely to be healthy contributing adults. But that would take all of our time. </a:t>
            </a:r>
          </a:p>
          <a:p>
            <a:pPr marL="171450" indent="-171450">
              <a:buFont typeface="Arial" panose="020B0604020202020204" pitchFamily="34" charset="0"/>
              <a:buChar char="•"/>
            </a:pPr>
            <a:r>
              <a:rPr lang="en-US" baseline="0" dirty="0"/>
              <a:t>Bottom line: effective afterschool programs are a huge benefit to kids</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3</a:t>
            </a:fld>
            <a:endParaRPr lang="uk-UA"/>
          </a:p>
        </p:txBody>
      </p:sp>
    </p:spTree>
    <p:extLst>
      <p:ext uri="{BB962C8B-B14F-4D97-AF65-F5344CB8AC3E}">
        <p14:creationId xmlns:p14="http://schemas.microsoft.com/office/powerpoint/2010/main" val="514227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a:t>
            </a:r>
            <a:r>
              <a:rPr lang="en-US" dirty="0"/>
              <a:t>:</a:t>
            </a:r>
          </a:p>
          <a:p>
            <a:pPr marL="171450" indent="-171450">
              <a:buFont typeface="Arial" panose="020B0604020202020204" pitchFamily="34" charset="0"/>
              <a:buChar char="•"/>
            </a:pPr>
            <a:r>
              <a:rPr lang="en-US" dirty="0"/>
              <a:t>none</a:t>
            </a:r>
          </a:p>
          <a:p>
            <a:endParaRPr lang="en-US" dirty="0"/>
          </a:p>
          <a:p>
            <a:r>
              <a:rPr lang="en-US" b="1" dirty="0"/>
              <a:t>Talking</a:t>
            </a:r>
            <a:r>
              <a:rPr lang="en-US" b="1" baseline="0" dirty="0"/>
              <a:t> Points</a:t>
            </a:r>
            <a:r>
              <a:rPr lang="en-US" baseline="0" dirty="0"/>
              <a:t>:</a:t>
            </a:r>
          </a:p>
          <a:p>
            <a:pPr marL="171450" indent="-171450">
              <a:buFont typeface="Arial" panose="020B0604020202020204" pitchFamily="34" charset="0"/>
              <a:buChar char="•"/>
            </a:pPr>
            <a:r>
              <a:rPr lang="en-US" baseline="0" dirty="0"/>
              <a:t>You might assume that after school is like daycare – just for the hours after school and before parents get off work – there’s an adult to supervise, there are snacks and there might be a game or some homework, but it’s most kids just hanging out. </a:t>
            </a:r>
          </a:p>
          <a:p>
            <a:pPr marL="171450" indent="-171450">
              <a:buFont typeface="Arial" panose="020B0604020202020204" pitchFamily="34" charset="0"/>
              <a:buChar char="•"/>
            </a:pPr>
            <a:r>
              <a:rPr lang="en-US" baseline="0" dirty="0"/>
              <a:t>This could have been your experience or the experience of your kids, but it’s the not the experience we envision. </a:t>
            </a:r>
          </a:p>
          <a:p>
            <a:pPr marL="171450" indent="-171450">
              <a:buFont typeface="Arial" panose="020B0604020202020204" pitchFamily="34" charset="0"/>
              <a:buChar char="•"/>
            </a:pPr>
            <a:r>
              <a:rPr lang="en-US" baseline="0" dirty="0"/>
              <a:t>Afterschool programs can be much more than babysitting for “latchkey kids” – that why we adopt the term expanded learning opportunities…because that’s what we intend for them to be</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4</a:t>
            </a:fld>
            <a:endParaRPr lang="uk-UA"/>
          </a:p>
        </p:txBody>
      </p:sp>
    </p:spTree>
    <p:extLst>
      <p:ext uri="{BB962C8B-B14F-4D97-AF65-F5344CB8AC3E}">
        <p14:creationId xmlns:p14="http://schemas.microsoft.com/office/powerpoint/2010/main" val="971680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a:t>
            </a:r>
            <a:r>
              <a:rPr lang="en-US" dirty="0"/>
              <a:t>:</a:t>
            </a:r>
          </a:p>
          <a:p>
            <a:pPr marL="171450" indent="-171450">
              <a:buFont typeface="Arial" panose="020B0604020202020204" pitchFamily="34" charset="0"/>
              <a:buChar char="•"/>
            </a:pPr>
            <a:r>
              <a:rPr lang="en-US" dirty="0"/>
              <a:t>none</a:t>
            </a:r>
          </a:p>
          <a:p>
            <a:endParaRPr lang="en-US" dirty="0"/>
          </a:p>
          <a:p>
            <a:r>
              <a:rPr lang="en-US" b="1" dirty="0"/>
              <a:t>Talking</a:t>
            </a:r>
            <a:r>
              <a:rPr lang="en-US" b="1" baseline="0" dirty="0"/>
              <a:t> Points</a:t>
            </a:r>
            <a:r>
              <a:rPr lang="en-US" baseline="0" dirty="0"/>
              <a:t>:</a:t>
            </a:r>
          </a:p>
          <a:p>
            <a:pPr marL="171450" indent="-171450">
              <a:buFont typeface="Arial" panose="020B0604020202020204" pitchFamily="34" charset="0"/>
              <a:buChar char="•"/>
            </a:pPr>
            <a:r>
              <a:rPr lang="en-US" baseline="0" dirty="0"/>
              <a:t>Explain that we could spend the whole time talking about research on expanded learning programs, but what’s more important to the success of expanded learning  programs is aligning them to the needs of our community. </a:t>
            </a:r>
          </a:p>
          <a:p>
            <a:pPr marL="171450" indent="-171450">
              <a:buFont typeface="Arial" panose="020B0604020202020204" pitchFamily="34" charset="0"/>
              <a:buChar char="•"/>
            </a:pPr>
            <a:r>
              <a:rPr lang="en-US" baseline="0" dirty="0"/>
              <a:t>So, let’s start there in our discussion today. </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5</a:t>
            </a:fld>
            <a:endParaRPr lang="uk-UA"/>
          </a:p>
        </p:txBody>
      </p:sp>
    </p:spTree>
    <p:extLst>
      <p:ext uri="{BB962C8B-B14F-4D97-AF65-F5344CB8AC3E}">
        <p14:creationId xmlns:p14="http://schemas.microsoft.com/office/powerpoint/2010/main" val="2963323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dirty="0"/>
              <a:t>Notes</a:t>
            </a:r>
            <a:r>
              <a:rPr lang="en-US" dirty="0"/>
              <a:t>:</a:t>
            </a:r>
          </a:p>
          <a:p>
            <a:pPr marL="171450" indent="-171450">
              <a:buFont typeface="Arial" panose="020B0604020202020204" pitchFamily="34" charset="0"/>
              <a:buChar char="•"/>
            </a:pPr>
            <a:r>
              <a:rPr lang="en-US" dirty="0"/>
              <a:t>Edit as needed for your local needs</a:t>
            </a:r>
          </a:p>
          <a:p>
            <a:endParaRPr lang="en-US" dirty="0"/>
          </a:p>
          <a:p>
            <a:r>
              <a:rPr lang="en-US" b="1" dirty="0"/>
              <a:t>Talking</a:t>
            </a:r>
            <a:r>
              <a:rPr lang="en-US" b="1" baseline="0" dirty="0"/>
              <a:t> Points</a:t>
            </a:r>
            <a:r>
              <a:rPr lang="en-US" baseline="0" dirty="0"/>
              <a:t>:</a:t>
            </a:r>
          </a:p>
          <a:p>
            <a:pPr marL="171450" indent="-171450">
              <a:buFont typeface="Arial" panose="020B0604020202020204" pitchFamily="34" charset="0"/>
              <a:buChar char="•"/>
            </a:pPr>
            <a:r>
              <a:rPr lang="en-US" baseline="0" dirty="0"/>
              <a:t>Use notes on screen</a:t>
            </a:r>
          </a:p>
          <a:p>
            <a:endParaRPr lang="en-US" baseline="0" dirty="0"/>
          </a:p>
          <a:p>
            <a:endParaRPr lang="en-US" dirty="0"/>
          </a:p>
          <a:p>
            <a:endParaRPr lang="uk-UA" dirty="0"/>
          </a:p>
        </p:txBody>
      </p:sp>
      <p:sp>
        <p:nvSpPr>
          <p:cNvPr id="4" name="Slide Number Placeholder 3"/>
          <p:cNvSpPr>
            <a:spLocks noGrp="1"/>
          </p:cNvSpPr>
          <p:nvPr>
            <p:ph type="sldNum" sz="quarter" idx="10"/>
          </p:nvPr>
        </p:nvSpPr>
        <p:spPr/>
        <p:txBody>
          <a:bodyPr/>
          <a:lstStyle/>
          <a:p>
            <a:fld id="{BD9C3A12-1E0F-412B-B376-8089A55D946C}" type="slidenum">
              <a:rPr lang="uk-UA" smtClean="0"/>
              <a:t>6</a:t>
            </a:fld>
            <a:endParaRPr lang="uk-UA"/>
          </a:p>
        </p:txBody>
      </p:sp>
    </p:spTree>
    <p:extLst>
      <p:ext uri="{BB962C8B-B14F-4D97-AF65-F5344CB8AC3E}">
        <p14:creationId xmlns:p14="http://schemas.microsoft.com/office/powerpoint/2010/main" val="1844537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dirty="0"/>
              <a:t>Notes</a:t>
            </a:r>
            <a:r>
              <a:rPr lang="en-US" dirty="0"/>
              <a:t>:</a:t>
            </a:r>
          </a:p>
          <a:p>
            <a:pPr marL="171450" indent="-171450">
              <a:buFont typeface="Arial" panose="020B0604020202020204" pitchFamily="34" charset="0"/>
              <a:buChar char="•"/>
            </a:pPr>
            <a:r>
              <a:rPr lang="en-US" dirty="0"/>
              <a:t>Edit as needed for your local needs</a:t>
            </a:r>
          </a:p>
          <a:p>
            <a:endParaRPr lang="en-US" dirty="0"/>
          </a:p>
          <a:p>
            <a:r>
              <a:rPr lang="en-US" b="1" dirty="0"/>
              <a:t>Talking</a:t>
            </a:r>
            <a:r>
              <a:rPr lang="en-US" b="1" baseline="0" dirty="0"/>
              <a:t> Points</a:t>
            </a:r>
            <a:r>
              <a:rPr lang="en-US" baseline="0" dirty="0"/>
              <a:t>:</a:t>
            </a:r>
          </a:p>
          <a:p>
            <a:pPr marL="171450" indent="-171450">
              <a:buFont typeface="Arial" panose="020B0604020202020204" pitchFamily="34" charset="0"/>
              <a:buChar char="•"/>
            </a:pPr>
            <a:r>
              <a:rPr lang="en-US" baseline="0" dirty="0"/>
              <a:t>Use notes on screen</a:t>
            </a:r>
          </a:p>
          <a:p>
            <a:endParaRPr lang="uk-UA" dirty="0"/>
          </a:p>
        </p:txBody>
      </p:sp>
      <p:sp>
        <p:nvSpPr>
          <p:cNvPr id="4" name="Slide Number Placeholder 3"/>
          <p:cNvSpPr>
            <a:spLocks noGrp="1"/>
          </p:cNvSpPr>
          <p:nvPr>
            <p:ph type="sldNum" sz="quarter" idx="10"/>
          </p:nvPr>
        </p:nvSpPr>
        <p:spPr/>
        <p:txBody>
          <a:bodyPr/>
          <a:lstStyle/>
          <a:p>
            <a:fld id="{BD9C3A12-1E0F-412B-B376-8089A55D946C}" type="slidenum">
              <a:rPr lang="uk-UA" smtClean="0"/>
              <a:t>7</a:t>
            </a:fld>
            <a:endParaRPr lang="uk-UA"/>
          </a:p>
        </p:txBody>
      </p:sp>
    </p:spTree>
    <p:extLst>
      <p:ext uri="{BB962C8B-B14F-4D97-AF65-F5344CB8AC3E}">
        <p14:creationId xmlns:p14="http://schemas.microsoft.com/office/powerpoint/2010/main" val="592431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dirty="0"/>
              <a:t>Notes</a:t>
            </a:r>
            <a:r>
              <a:rPr lang="en-US" dirty="0"/>
              <a:t>:</a:t>
            </a:r>
          </a:p>
          <a:p>
            <a:pPr marL="171450" indent="-171450">
              <a:buFont typeface="Arial" panose="020B0604020202020204" pitchFamily="34" charset="0"/>
              <a:buChar char="•"/>
            </a:pPr>
            <a:r>
              <a:rPr lang="en-US" dirty="0"/>
              <a:t>Edit as needed for your local needs</a:t>
            </a:r>
          </a:p>
          <a:p>
            <a:endParaRPr lang="en-US" dirty="0"/>
          </a:p>
          <a:p>
            <a:r>
              <a:rPr lang="en-US" b="1" dirty="0"/>
              <a:t>Talking</a:t>
            </a:r>
            <a:r>
              <a:rPr lang="en-US" b="1" baseline="0" dirty="0"/>
              <a:t> Points</a:t>
            </a:r>
            <a:r>
              <a:rPr lang="en-US" baseline="0" dirty="0"/>
              <a:t>:</a:t>
            </a:r>
          </a:p>
          <a:p>
            <a:pPr marL="171450" indent="-171450">
              <a:buFont typeface="Arial" panose="020B0604020202020204" pitchFamily="34" charset="0"/>
              <a:buChar char="•"/>
            </a:pPr>
            <a:r>
              <a:rPr lang="en-US" baseline="0" dirty="0"/>
              <a:t>Use notes on screen</a:t>
            </a:r>
          </a:p>
          <a:p>
            <a:endParaRPr lang="uk-UA" dirty="0"/>
          </a:p>
        </p:txBody>
      </p:sp>
      <p:sp>
        <p:nvSpPr>
          <p:cNvPr id="4" name="Slide Number Placeholder 3"/>
          <p:cNvSpPr>
            <a:spLocks noGrp="1"/>
          </p:cNvSpPr>
          <p:nvPr>
            <p:ph type="sldNum" sz="quarter" idx="10"/>
          </p:nvPr>
        </p:nvSpPr>
        <p:spPr/>
        <p:txBody>
          <a:bodyPr/>
          <a:lstStyle/>
          <a:p>
            <a:fld id="{BD9C3A12-1E0F-412B-B376-8089A55D946C}" type="slidenum">
              <a:rPr lang="uk-UA" smtClean="0"/>
              <a:t>8</a:t>
            </a:fld>
            <a:endParaRPr lang="uk-UA"/>
          </a:p>
        </p:txBody>
      </p:sp>
    </p:spTree>
    <p:extLst>
      <p:ext uri="{BB962C8B-B14F-4D97-AF65-F5344CB8AC3E}">
        <p14:creationId xmlns:p14="http://schemas.microsoft.com/office/powerpoint/2010/main" val="1319233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dirty="0"/>
              <a:t>Notes</a:t>
            </a:r>
            <a:r>
              <a:rPr lang="en-US" dirty="0"/>
              <a:t>:</a:t>
            </a:r>
          </a:p>
          <a:p>
            <a:pPr marL="171450" indent="-171450">
              <a:buFont typeface="Arial" panose="020B0604020202020204" pitchFamily="34" charset="0"/>
              <a:buChar char="•"/>
            </a:pPr>
            <a:r>
              <a:rPr lang="en-US" dirty="0"/>
              <a:t>Edit as needed for your local needs</a:t>
            </a:r>
          </a:p>
          <a:p>
            <a:endParaRPr lang="en-US" dirty="0"/>
          </a:p>
          <a:p>
            <a:r>
              <a:rPr lang="en-US" b="1" dirty="0"/>
              <a:t>Talking</a:t>
            </a:r>
            <a:r>
              <a:rPr lang="en-US" b="1" baseline="0" dirty="0"/>
              <a:t> Points</a:t>
            </a:r>
            <a:r>
              <a:rPr lang="en-US" baseline="0" dirty="0"/>
              <a:t>:</a:t>
            </a:r>
          </a:p>
          <a:p>
            <a:pPr marL="171450" indent="-171450">
              <a:buFont typeface="Arial" panose="020B0604020202020204" pitchFamily="34" charset="0"/>
              <a:buChar char="•"/>
            </a:pPr>
            <a:r>
              <a:rPr lang="en-US" baseline="0" dirty="0"/>
              <a:t>Use notes on screen and make the point that ELOs support “excited, engaged, inspired” learner that helps make for better students</a:t>
            </a:r>
          </a:p>
          <a:p>
            <a:endParaRPr lang="uk-UA" dirty="0"/>
          </a:p>
        </p:txBody>
      </p:sp>
      <p:sp>
        <p:nvSpPr>
          <p:cNvPr id="4" name="Slide Number Placeholder 3"/>
          <p:cNvSpPr>
            <a:spLocks noGrp="1"/>
          </p:cNvSpPr>
          <p:nvPr>
            <p:ph type="sldNum" sz="quarter" idx="10"/>
          </p:nvPr>
        </p:nvSpPr>
        <p:spPr/>
        <p:txBody>
          <a:bodyPr/>
          <a:lstStyle/>
          <a:p>
            <a:fld id="{BD9C3A12-1E0F-412B-B376-8089A55D946C}" type="slidenum">
              <a:rPr lang="uk-UA" smtClean="0"/>
              <a:t>9</a:t>
            </a:fld>
            <a:endParaRPr lang="uk-UA"/>
          </a:p>
        </p:txBody>
      </p:sp>
    </p:spTree>
    <p:extLst>
      <p:ext uri="{BB962C8B-B14F-4D97-AF65-F5344CB8AC3E}">
        <p14:creationId xmlns:p14="http://schemas.microsoft.com/office/powerpoint/2010/main" val="4122567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a:t>
            </a:r>
            <a:r>
              <a:rPr lang="en-US" dirty="0"/>
              <a:t>:</a:t>
            </a:r>
          </a:p>
          <a:p>
            <a:pPr marL="171450" indent="-171450">
              <a:buFont typeface="Arial" panose="020B0604020202020204" pitchFamily="34" charset="0"/>
              <a:buChar char="•"/>
            </a:pPr>
            <a:r>
              <a:rPr lang="en-US" dirty="0"/>
              <a:t>Edit as needed for your local needs</a:t>
            </a:r>
          </a:p>
          <a:p>
            <a:endParaRPr lang="en-US" dirty="0"/>
          </a:p>
          <a:p>
            <a:r>
              <a:rPr lang="en-US" b="1" dirty="0"/>
              <a:t>Talking</a:t>
            </a:r>
            <a:r>
              <a:rPr lang="en-US" b="1" baseline="0" dirty="0"/>
              <a:t> Points</a:t>
            </a:r>
            <a:r>
              <a:rPr lang="en-US" baseline="0" dirty="0"/>
              <a:t>:</a:t>
            </a:r>
          </a:p>
          <a:p>
            <a:pPr marL="171450" indent="-171450">
              <a:buFont typeface="Arial" panose="020B0604020202020204" pitchFamily="34" charset="0"/>
              <a:buChar char="•"/>
            </a:pPr>
            <a:r>
              <a:rPr lang="en-US" baseline="0" dirty="0"/>
              <a:t>Use notes on screen</a:t>
            </a:r>
          </a:p>
          <a:p>
            <a:pPr marL="171450" indent="-171450">
              <a:buFont typeface="Arial" panose="020B0604020202020204" pitchFamily="34" charset="0"/>
              <a:buChar char="•"/>
            </a:pPr>
            <a:r>
              <a:rPr lang="en-US" baseline="0" dirty="0"/>
              <a:t>Make the point that effective afterschool requires more commitment and planning, but the rewards to your community are well worth it</a:t>
            </a: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10</a:t>
            </a:fld>
            <a:endParaRPr lang="uk-UA"/>
          </a:p>
        </p:txBody>
      </p:sp>
    </p:spTree>
    <p:extLst>
      <p:ext uri="{BB962C8B-B14F-4D97-AF65-F5344CB8AC3E}">
        <p14:creationId xmlns:p14="http://schemas.microsoft.com/office/powerpoint/2010/main" val="3479161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7289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DEFAULT SLIDE">
    <p:spTree>
      <p:nvGrpSpPr>
        <p:cNvPr id="1" name=""/>
        <p:cNvGrpSpPr/>
        <p:nvPr/>
      </p:nvGrpSpPr>
      <p:grpSpPr>
        <a:xfrm>
          <a:off x="0" y="0"/>
          <a:ext cx="0" cy="0"/>
          <a:chOff x="0" y="0"/>
          <a:chExt cx="0" cy="0"/>
        </a:xfrm>
      </p:grpSpPr>
      <p:cxnSp>
        <p:nvCxnSpPr>
          <p:cNvPr id="2" name="Straight Connector 1"/>
          <p:cNvCxnSpPr/>
          <p:nvPr userDrawn="1"/>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Tree>
    <p:extLst>
      <p:ext uri="{BB962C8B-B14F-4D97-AF65-F5344CB8AC3E}">
        <p14:creationId xmlns:p14="http://schemas.microsoft.com/office/powerpoint/2010/main" val="349150892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0336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LOGO">
    <p:spTree>
      <p:nvGrpSpPr>
        <p:cNvPr id="1" name=""/>
        <p:cNvGrpSpPr/>
        <p:nvPr/>
      </p:nvGrpSpPr>
      <p:grpSpPr>
        <a:xfrm>
          <a:off x="0" y="0"/>
          <a:ext cx="0" cy="0"/>
          <a:chOff x="0" y="0"/>
          <a:chExt cx="0" cy="0"/>
        </a:xfrm>
      </p:grpSpPr>
      <p:sp>
        <p:nvSpPr>
          <p:cNvPr id="4" name="TextBox 3"/>
          <p:cNvSpPr txBox="1"/>
          <p:nvPr userDrawn="1"/>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cxnSp>
        <p:nvCxnSpPr>
          <p:cNvPr id="6" name="Straight Connector 5"/>
          <p:cNvCxnSpPr/>
          <p:nvPr userDrawn="1"/>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09429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ARK TOP SLIDE">
    <p:spTree>
      <p:nvGrpSpPr>
        <p:cNvPr id="1" name=""/>
        <p:cNvGrpSpPr/>
        <p:nvPr/>
      </p:nvGrpSpPr>
      <p:grpSpPr>
        <a:xfrm>
          <a:off x="0" y="0"/>
          <a:ext cx="0" cy="0"/>
          <a:chOff x="0" y="0"/>
          <a:chExt cx="0" cy="0"/>
        </a:xfrm>
      </p:grpSpPr>
      <p:sp>
        <p:nvSpPr>
          <p:cNvPr id="3" name="Rectangle 2"/>
          <p:cNvSpPr/>
          <p:nvPr userDrawn="1"/>
        </p:nvSpPr>
        <p:spPr>
          <a:xfrm>
            <a:off x="0" y="0"/>
            <a:ext cx="18288000" cy="68580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4" name="TextBox 3"/>
          <p:cNvSpPr txBox="1"/>
          <p:nvPr userDrawn="1"/>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cxnSp>
        <p:nvCxnSpPr>
          <p:cNvPr id="10" name="Straight Connector 9"/>
          <p:cNvCxnSpPr/>
          <p:nvPr userDrawn="1"/>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352149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ARK MIDDLE">
    <p:spTree>
      <p:nvGrpSpPr>
        <p:cNvPr id="1" name=""/>
        <p:cNvGrpSpPr/>
        <p:nvPr/>
      </p:nvGrpSpPr>
      <p:grpSpPr>
        <a:xfrm>
          <a:off x="0" y="0"/>
          <a:ext cx="0" cy="0"/>
          <a:chOff x="0" y="0"/>
          <a:chExt cx="0" cy="0"/>
        </a:xfrm>
      </p:grpSpPr>
      <p:sp>
        <p:nvSpPr>
          <p:cNvPr id="4" name="TextBox 3"/>
          <p:cNvSpPr txBox="1"/>
          <p:nvPr userDrawn="1"/>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0" name="Rectangle 9"/>
          <p:cNvSpPr/>
          <p:nvPr userDrawn="1"/>
        </p:nvSpPr>
        <p:spPr>
          <a:xfrm>
            <a:off x="0" y="3200400"/>
            <a:ext cx="18288000" cy="73152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11" name="Straight Connector 10"/>
          <p:cNvCxnSpPr/>
          <p:nvPr userDrawn="1"/>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75181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ARK BOTTOM SLIDE">
    <p:spTree>
      <p:nvGrpSpPr>
        <p:cNvPr id="1" name=""/>
        <p:cNvGrpSpPr/>
        <p:nvPr/>
      </p:nvGrpSpPr>
      <p:grpSpPr>
        <a:xfrm>
          <a:off x="0" y="0"/>
          <a:ext cx="0" cy="0"/>
          <a:chOff x="0" y="0"/>
          <a:chExt cx="0" cy="0"/>
        </a:xfrm>
      </p:grpSpPr>
      <p:sp>
        <p:nvSpPr>
          <p:cNvPr id="3" name="Rectangle 2"/>
          <p:cNvSpPr/>
          <p:nvPr userDrawn="1"/>
        </p:nvSpPr>
        <p:spPr>
          <a:xfrm>
            <a:off x="0" y="6858000"/>
            <a:ext cx="18288000" cy="68580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4" name="TextBox 3"/>
          <p:cNvSpPr txBox="1"/>
          <p:nvPr userDrawn="1"/>
        </p:nvSpPr>
        <p:spPr>
          <a:xfrm>
            <a:off x="876300" y="12108543"/>
            <a:ext cx="1085850" cy="954107"/>
          </a:xfrm>
          <a:prstGeom prst="rect">
            <a:avLst/>
          </a:prstGeom>
          <a:noFill/>
        </p:spPr>
        <p:txBody>
          <a:bodyPr wrap="square" rtlCol="0">
            <a:spAutoFit/>
          </a:bodyPr>
          <a:lstStyle/>
          <a:p>
            <a:r>
              <a:rPr lang="en-US" sz="2800" b="1">
                <a:solidFill>
                  <a:schemeClr val="bg1"/>
                </a:solidFill>
              </a:rPr>
              <a:t>your logo</a:t>
            </a:r>
            <a:endParaRPr lang="uk-UA" sz="2000" b="1">
              <a:solidFill>
                <a:schemeClr val="bg1"/>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solidFill>
                  <a:schemeClr val="tx1"/>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bg1"/>
                </a:solidFill>
              </a:defRPr>
            </a:lvl1pPr>
          </a:lstStyle>
          <a:p>
            <a:r>
              <a:rPr lang="en-US"/>
              <a:t>page</a:t>
            </a:r>
          </a:p>
          <a:p>
            <a:r>
              <a:rPr lang="en-US"/>
              <a:t>0</a:t>
            </a:r>
            <a:fld id="{37D409AB-2201-4E18-8A34-C31753AD9B06}" type="slidenum">
              <a:rPr smtClean="0"/>
              <a:pPr/>
              <a:t>‹#›</a:t>
            </a:fld>
            <a:endParaRPr/>
          </a:p>
        </p:txBody>
      </p:sp>
      <p:cxnSp>
        <p:nvCxnSpPr>
          <p:cNvPr id="10" name="Straight Connector 9"/>
          <p:cNvCxnSpPr/>
          <p:nvPr userDrawn="1"/>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63889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3716000"/>
          </a:xfrm>
          <a:prstGeom prst="rect">
            <a:avLst/>
          </a:prstGeom>
        </p:spPr>
        <p:txBody>
          <a:bodyPr/>
          <a:lstStyle/>
          <a:p>
            <a:endParaRPr lang="uk-UA"/>
          </a:p>
        </p:txBody>
      </p:sp>
    </p:spTree>
    <p:extLst>
      <p:ext uri="{BB962C8B-B14F-4D97-AF65-F5344CB8AC3E}">
        <p14:creationId xmlns:p14="http://schemas.microsoft.com/office/powerpoint/2010/main" val="78146344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DEFAULT SLIDE">
    <p:spTree>
      <p:nvGrpSpPr>
        <p:cNvPr id="1" name=""/>
        <p:cNvGrpSpPr/>
        <p:nvPr/>
      </p:nvGrpSpPr>
      <p:grpSpPr>
        <a:xfrm>
          <a:off x="0" y="0"/>
          <a:ext cx="0" cy="0"/>
          <a:chOff x="0" y="0"/>
          <a:chExt cx="0" cy="0"/>
        </a:xfrm>
      </p:grpSpPr>
      <p:cxnSp>
        <p:nvCxnSpPr>
          <p:cNvPr id="2" name="Straight Connector 1"/>
          <p:cNvCxnSpPr/>
          <p:nvPr userDrawn="1"/>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Tree>
    <p:extLst>
      <p:ext uri="{BB962C8B-B14F-4D97-AF65-F5344CB8AC3E}">
        <p14:creationId xmlns:p14="http://schemas.microsoft.com/office/powerpoint/2010/main" val="390473178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680894"/>
      </p:ext>
    </p:extLst>
  </p:cSld>
  <p:clrMap bg1="lt1" tx1="dk1" bg2="lt2" tx2="dk2" accent1="accent1" accent2="accent2" accent3="accent3" accent4="accent4" accent5="accent5" accent6="accent6" hlink="hlink" folHlink="folHlink"/>
  <p:sldLayoutIdLst>
    <p:sldLayoutId id="2147483741" r:id="rId1"/>
    <p:sldLayoutId id="2147483746" r:id="rId2"/>
    <p:sldLayoutId id="2147483663" r:id="rId3"/>
    <p:sldLayoutId id="2147483693" r:id="rId4"/>
    <p:sldLayoutId id="2147483680" r:id="rId5"/>
    <p:sldLayoutId id="2147483697" r:id="rId6"/>
    <p:sldLayoutId id="2147483698" r:id="rId7"/>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7082128"/>
      </p:ext>
    </p:extLst>
  </p:cSld>
  <p:clrMap bg1="lt1" tx1="dk1" bg2="lt2" tx2="dk2" accent1="accent1" accent2="accent2" accent3="accent3" accent4="accent4" accent5="accent5" accent6="accent6" hlink="hlink" folHlink="folHlink"/>
  <p:sldLayoutIdLst>
    <p:sldLayoutId id="2147483759" r:id="rId1"/>
    <p:sldLayoutId id="2147483824" r:id="rId2"/>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hyperlink" Target="http://beyondschoolbells.org/videos/community-vitality.html"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6800"/>
            <a:ext cx="16573500" cy="715581"/>
          </a:xfrm>
        </p:spPr>
        <p:txBody>
          <a:bodyPr/>
          <a:lstStyle/>
          <a:p>
            <a:r>
              <a:rPr lang="en-US" dirty="0"/>
              <a:t>Instructions for Use </a:t>
            </a:r>
            <a:r>
              <a:rPr lang="en-US" sz="4000" dirty="0"/>
              <a:t>(this is a hidden slide – for planning only)</a:t>
            </a:r>
            <a:endParaRPr lang="en-US" dirty="0"/>
          </a:p>
        </p:txBody>
      </p:sp>
      <p:sp>
        <p:nvSpPr>
          <p:cNvPr id="3" name="TextBox 2"/>
          <p:cNvSpPr txBox="1"/>
          <p:nvPr/>
        </p:nvSpPr>
        <p:spPr>
          <a:xfrm>
            <a:off x="1371600" y="2743200"/>
            <a:ext cx="15316200" cy="8925520"/>
          </a:xfrm>
          <a:prstGeom prst="rect">
            <a:avLst/>
          </a:prstGeom>
          <a:noFill/>
        </p:spPr>
        <p:txBody>
          <a:bodyPr wrap="square" rtlCol="0">
            <a:spAutoFit/>
          </a:bodyPr>
          <a:lstStyle/>
          <a:p>
            <a:pPr marL="457200" indent="-457200">
              <a:buFont typeface="Arial" panose="020B0604020202020204" pitchFamily="34" charset="0"/>
              <a:buChar char="•"/>
            </a:pPr>
            <a:r>
              <a:rPr lang="en-US" sz="2800" b="1" dirty="0"/>
              <a:t>This presentation is designed to take about 15 minutes (if you play the whole video on slide 11)</a:t>
            </a:r>
          </a:p>
          <a:p>
            <a:pPr marL="1143000" lvl="1" indent="-457200">
              <a:buFont typeface="Arial" panose="020B0604020202020204" pitchFamily="34" charset="0"/>
              <a:buChar char="•"/>
            </a:pPr>
            <a:r>
              <a:rPr lang="en-US" dirty="0"/>
              <a:t>About 1 minute per slide</a:t>
            </a:r>
          </a:p>
          <a:p>
            <a:pPr marL="1143000" lvl="1" indent="-457200">
              <a:buFont typeface="Arial" panose="020B0604020202020204" pitchFamily="34" charset="0"/>
              <a:buChar char="•"/>
            </a:pPr>
            <a:r>
              <a:rPr lang="en-US" dirty="0"/>
              <a:t>Modify this deck to meet your needs and the situation</a:t>
            </a:r>
          </a:p>
          <a:p>
            <a:pPr marL="457200" indent="-457200">
              <a:buFont typeface="Arial" panose="020B0604020202020204" pitchFamily="34" charset="0"/>
              <a:buChar char="•"/>
            </a:pPr>
            <a:r>
              <a:rPr lang="en-US" sz="2800" b="1" dirty="0"/>
              <a:t>Playing the video on slide 11 (5:23 in length)…</a:t>
            </a:r>
          </a:p>
          <a:p>
            <a:pPr marL="1143000" lvl="1" indent="-457200">
              <a:buFont typeface="Arial" panose="020B0604020202020204" pitchFamily="34" charset="0"/>
              <a:buChar char="•"/>
            </a:pPr>
            <a:r>
              <a:rPr lang="en-US" dirty="0"/>
              <a:t>You must be connected to the internet during the presentation</a:t>
            </a:r>
          </a:p>
          <a:p>
            <a:pPr marL="1143000" lvl="1" indent="-457200">
              <a:buFont typeface="Arial" panose="020B0604020202020204" pitchFamily="34" charset="0"/>
              <a:buChar char="•"/>
            </a:pPr>
            <a:r>
              <a:rPr lang="en-US" dirty="0"/>
              <a:t>In presentation mode, take the mouse and click anywhere on the image of the video </a:t>
            </a:r>
          </a:p>
          <a:p>
            <a:pPr marL="1143000" lvl="1" indent="-457200">
              <a:buFont typeface="Arial" panose="020B0604020202020204" pitchFamily="34" charset="0"/>
              <a:buChar char="•"/>
            </a:pPr>
            <a:r>
              <a:rPr lang="en-US" dirty="0"/>
              <a:t>If you don’t want to play the video, you can hide the slide (find the slide in the column on the left, right click on it and select “Hide Slide”</a:t>
            </a:r>
          </a:p>
          <a:p>
            <a:pPr marL="457200" indent="-457200">
              <a:buFont typeface="Arial" panose="020B0604020202020204" pitchFamily="34" charset="0"/>
              <a:buChar char="•"/>
            </a:pPr>
            <a:r>
              <a:rPr lang="en-US" sz="2800" b="1" dirty="0"/>
              <a:t>To change text and photos on slides…</a:t>
            </a:r>
          </a:p>
          <a:p>
            <a:pPr marL="1143000" lvl="1" indent="-457200">
              <a:buFont typeface="Arial" panose="020B0604020202020204" pitchFamily="34" charset="0"/>
              <a:buChar char="•"/>
            </a:pPr>
            <a:r>
              <a:rPr lang="en-US" dirty="0"/>
              <a:t>Edit in “Normal” mode</a:t>
            </a:r>
          </a:p>
          <a:p>
            <a:pPr marL="457200" indent="-457200">
              <a:buFont typeface="Arial" panose="020B0604020202020204" pitchFamily="34" charset="0"/>
              <a:buChar char="•"/>
            </a:pPr>
            <a:r>
              <a:rPr lang="en-US" sz="2800" b="1" dirty="0"/>
              <a:t>To add your logo to the Master Slide…</a:t>
            </a:r>
          </a:p>
          <a:p>
            <a:pPr marL="1143000" lvl="1" indent="-457200">
              <a:buFont typeface="Arial" panose="020B0604020202020204" pitchFamily="34" charset="0"/>
              <a:buChar char="•"/>
            </a:pPr>
            <a:r>
              <a:rPr lang="en-US" dirty="0"/>
              <a:t>Be on a slide with the “logo here” box</a:t>
            </a:r>
          </a:p>
          <a:p>
            <a:pPr marL="1143000" lvl="1" indent="-457200">
              <a:buFont typeface="Arial" panose="020B0604020202020204" pitchFamily="34" charset="0"/>
              <a:buChar char="•"/>
            </a:pPr>
            <a:r>
              <a:rPr lang="en-US" dirty="0"/>
              <a:t>Select the View tab and select Slide Master – on that slide, add your logo</a:t>
            </a:r>
          </a:p>
          <a:p>
            <a:pPr marL="1143000" lvl="1" indent="-457200">
              <a:buFont typeface="Arial" panose="020B0604020202020204" pitchFamily="34" charset="0"/>
              <a:buChar char="•"/>
            </a:pPr>
            <a:r>
              <a:rPr lang="en-US" dirty="0"/>
              <a:t>Close out of Master Slide view</a:t>
            </a:r>
          </a:p>
          <a:p>
            <a:pPr marL="457200" indent="-457200">
              <a:buFont typeface="Arial" panose="020B0604020202020204" pitchFamily="34" charset="0"/>
              <a:buChar char="•"/>
            </a:pPr>
            <a:r>
              <a:rPr lang="en-US" sz="2800" b="1" dirty="0"/>
              <a:t>To change or remove transitions between slides…</a:t>
            </a:r>
          </a:p>
          <a:p>
            <a:pPr marL="1143000" lvl="1" indent="-457200">
              <a:buFont typeface="Arial" panose="020B0604020202020204" pitchFamily="34" charset="0"/>
              <a:buChar char="•"/>
            </a:pPr>
            <a:r>
              <a:rPr lang="en-US" dirty="0"/>
              <a:t>Select the Transitions tab and choose the transition you prefer or select “none”</a:t>
            </a:r>
          </a:p>
          <a:p>
            <a:pPr marL="457200" indent="-457200">
              <a:buFont typeface="Arial" panose="020B0604020202020204" pitchFamily="34" charset="0"/>
              <a:buChar char="•"/>
            </a:pPr>
            <a:r>
              <a:rPr lang="en-US" sz="2800" b="1" dirty="0"/>
              <a:t>To add animations to elements on slides…</a:t>
            </a:r>
          </a:p>
          <a:p>
            <a:pPr marL="1143000" lvl="1" indent="-457200">
              <a:buFont typeface="Arial" panose="020B0604020202020204" pitchFamily="34" charset="0"/>
              <a:buChar char="•"/>
            </a:pPr>
            <a:r>
              <a:rPr lang="en-US" dirty="0"/>
              <a:t>Select the element you wish to animate, then select the “Animations” tab</a:t>
            </a:r>
          </a:p>
          <a:p>
            <a:pPr marL="1143000" lvl="1" indent="-457200">
              <a:buFont typeface="Arial" panose="020B0604020202020204" pitchFamily="34" charset="0"/>
              <a:buChar char="•"/>
            </a:pPr>
            <a:r>
              <a:rPr lang="en-US" dirty="0"/>
              <a:t>Select the style of animation you prefer from the available menu of options</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389136946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1066799"/>
            <a:ext cx="6515100" cy="715581"/>
          </a:xfrm>
        </p:spPr>
        <p:txBody>
          <a:bodyPr/>
          <a:lstStyle/>
          <a:p>
            <a:r>
              <a:rPr lang="en-US" dirty="0"/>
              <a:t>what’s required</a:t>
            </a:r>
            <a:endParaRPr lang="uk-UA" dirty="0"/>
          </a:p>
        </p:txBody>
      </p:sp>
      <p:sp>
        <p:nvSpPr>
          <p:cNvPr id="3" name="Slide Number Placeholder 2"/>
          <p:cNvSpPr>
            <a:spLocks noGrp="1"/>
          </p:cNvSpPr>
          <p:nvPr>
            <p:ph type="sldNum" sz="quarter" idx="10"/>
          </p:nvPr>
        </p:nvSpPr>
        <p:spPr/>
        <p:txBody>
          <a:bodyPr/>
          <a:lstStyle/>
          <a:p>
            <a:r>
              <a:rPr lang="en-US"/>
              <a:t>page</a:t>
            </a:r>
          </a:p>
          <a:p>
            <a:r>
              <a:rPr lang="en-US"/>
              <a:t>0</a:t>
            </a:r>
            <a:fld id="{37D409AB-2201-4E18-8A34-C31753AD9B06}" type="slidenum">
              <a:rPr smtClean="0"/>
              <a:pPr/>
              <a:t>10</a:t>
            </a:fld>
            <a:endParaRPr/>
          </a:p>
        </p:txBody>
      </p:sp>
      <p:grpSp>
        <p:nvGrpSpPr>
          <p:cNvPr id="6" name="Group 5"/>
          <p:cNvGrpSpPr/>
          <p:nvPr/>
        </p:nvGrpSpPr>
        <p:grpSpPr>
          <a:xfrm>
            <a:off x="2209800" y="2610609"/>
            <a:ext cx="6407426" cy="3790191"/>
            <a:chOff x="2286000" y="2743200"/>
            <a:chExt cx="6407426" cy="1280835"/>
          </a:xfrm>
        </p:grpSpPr>
        <p:sp>
          <p:nvSpPr>
            <p:cNvPr id="4" name="Rectangle 3"/>
            <p:cNvSpPr/>
            <p:nvPr/>
          </p:nvSpPr>
          <p:spPr>
            <a:xfrm>
              <a:off x="2286000" y="2743200"/>
              <a:ext cx="6019800" cy="405632"/>
            </a:xfrm>
            <a:prstGeom prst="rect">
              <a:avLst/>
            </a:prstGeom>
          </p:spPr>
          <p:txBody>
            <a:bodyPr wrap="square">
              <a:spAutoFit/>
            </a:bodyPr>
            <a:lstStyle/>
            <a:p>
              <a:r>
                <a:rPr lang="en-US" sz="3600" dirty="0">
                  <a:latin typeface="+mj-lt"/>
                </a:rPr>
                <a:t>“conventional” afterschool program</a:t>
              </a:r>
              <a:endParaRPr lang="en-US" sz="3200" dirty="0">
                <a:solidFill>
                  <a:schemeClr val="accent2"/>
                </a:solidFill>
                <a:latin typeface="+mj-lt"/>
              </a:endParaRPr>
            </a:p>
          </p:txBody>
        </p:sp>
        <p:sp>
          <p:nvSpPr>
            <p:cNvPr id="5" name="Rectangle 4"/>
            <p:cNvSpPr/>
            <p:nvPr/>
          </p:nvSpPr>
          <p:spPr>
            <a:xfrm>
              <a:off x="2292626" y="3238773"/>
              <a:ext cx="6400800" cy="785262"/>
            </a:xfrm>
            <a:prstGeom prst="rect">
              <a:avLst/>
            </a:prstGeom>
          </p:spPr>
          <p:txBody>
            <a:bodyPr wrap="square">
              <a:spAutoFit/>
            </a:bodyPr>
            <a:lstStyle/>
            <a:p>
              <a:pPr marL="576263" indent="-342900">
                <a:spcBef>
                  <a:spcPts val="600"/>
                </a:spcBef>
                <a:spcAft>
                  <a:spcPts val="600"/>
                </a:spcAft>
                <a:buFont typeface="Arial" panose="020B0604020202020204" pitchFamily="34" charset="0"/>
                <a:buChar char="•"/>
              </a:pPr>
              <a:r>
                <a:rPr lang="en-US" sz="2800" dirty="0"/>
                <a:t>supervision</a:t>
              </a:r>
            </a:p>
            <a:p>
              <a:pPr marL="576263" indent="-342900">
                <a:spcBef>
                  <a:spcPts val="600"/>
                </a:spcBef>
                <a:spcAft>
                  <a:spcPts val="600"/>
                </a:spcAft>
                <a:buFont typeface="Arial" panose="020B0604020202020204" pitchFamily="34" charset="0"/>
                <a:buChar char="•"/>
              </a:pPr>
              <a:r>
                <a:rPr lang="en-US" sz="2800" dirty="0"/>
                <a:t>nutrition</a:t>
              </a:r>
            </a:p>
            <a:p>
              <a:pPr marL="576263" indent="-342900">
                <a:spcBef>
                  <a:spcPts val="600"/>
                </a:spcBef>
                <a:spcAft>
                  <a:spcPts val="600"/>
                </a:spcAft>
                <a:buFont typeface="Arial" panose="020B0604020202020204" pitchFamily="34" charset="0"/>
                <a:buChar char="•"/>
              </a:pPr>
              <a:r>
                <a:rPr lang="en-US" sz="2800" dirty="0"/>
                <a:t>activity </a:t>
              </a:r>
              <a:endParaRPr lang="en-US" sz="2800" dirty="0">
                <a:solidFill>
                  <a:schemeClr val="tx2"/>
                </a:solidFill>
                <a:latin typeface="+mj-lt"/>
              </a:endParaRPr>
            </a:p>
            <a:p>
              <a:pPr marL="342900" indent="-342900">
                <a:buFont typeface="Arial" panose="020B0604020202020204" pitchFamily="34" charset="0"/>
                <a:buChar char="•"/>
              </a:pPr>
              <a:endParaRPr lang="en-US" sz="3600" dirty="0">
                <a:solidFill>
                  <a:schemeClr val="tx2"/>
                </a:solidFill>
                <a:latin typeface="+mj-lt"/>
              </a:endParaRPr>
            </a:p>
          </p:txBody>
        </p:sp>
      </p:gr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r="29490"/>
          <a:stretch/>
        </p:blipFill>
        <p:spPr>
          <a:xfrm>
            <a:off x="-735228" y="7264926"/>
            <a:ext cx="9650628" cy="8407842"/>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0347567" y="6067985"/>
            <a:ext cx="7221400" cy="9628534"/>
          </a:xfrm>
          <a:prstGeom prst="rect">
            <a:avLst/>
          </a:prstGeom>
        </p:spPr>
      </p:pic>
      <p:sp>
        <p:nvSpPr>
          <p:cNvPr id="14" name="Rectangle 13"/>
          <p:cNvSpPr/>
          <p:nvPr/>
        </p:nvSpPr>
        <p:spPr>
          <a:xfrm>
            <a:off x="10210800" y="2610609"/>
            <a:ext cx="6324600" cy="1200329"/>
          </a:xfrm>
          <a:prstGeom prst="rect">
            <a:avLst/>
          </a:prstGeom>
        </p:spPr>
        <p:txBody>
          <a:bodyPr wrap="square">
            <a:spAutoFit/>
          </a:bodyPr>
          <a:lstStyle/>
          <a:p>
            <a:r>
              <a:rPr lang="en-US" sz="3600" dirty="0">
                <a:latin typeface="+mj-lt"/>
              </a:rPr>
              <a:t>afterschool as an expanded learning opportunity (ELO)</a:t>
            </a:r>
            <a:endParaRPr lang="en-US" sz="3200" dirty="0">
              <a:solidFill>
                <a:schemeClr val="accent2"/>
              </a:solidFill>
              <a:latin typeface="+mj-lt"/>
            </a:endParaRPr>
          </a:p>
        </p:txBody>
      </p:sp>
      <p:sp>
        <p:nvSpPr>
          <p:cNvPr id="15" name="Rectangle 14"/>
          <p:cNvSpPr/>
          <p:nvPr/>
        </p:nvSpPr>
        <p:spPr>
          <a:xfrm>
            <a:off x="10217426" y="4077087"/>
            <a:ext cx="6400800" cy="2323713"/>
          </a:xfrm>
          <a:prstGeom prst="rect">
            <a:avLst/>
          </a:prstGeom>
        </p:spPr>
        <p:txBody>
          <a:bodyPr wrap="square">
            <a:spAutoFit/>
          </a:bodyPr>
          <a:lstStyle/>
          <a:p>
            <a:pPr marL="576263" indent="-342900">
              <a:spcBef>
                <a:spcPts val="600"/>
              </a:spcBef>
              <a:spcAft>
                <a:spcPts val="600"/>
              </a:spcAft>
              <a:buFont typeface="Arial" panose="020B0604020202020204" pitchFamily="34" charset="0"/>
              <a:buChar char="•"/>
            </a:pPr>
            <a:r>
              <a:rPr lang="en-US" sz="2800" dirty="0"/>
              <a:t>academic development</a:t>
            </a:r>
          </a:p>
          <a:p>
            <a:pPr marL="576263" indent="-342900">
              <a:spcBef>
                <a:spcPts val="600"/>
              </a:spcBef>
              <a:spcAft>
                <a:spcPts val="600"/>
              </a:spcAft>
              <a:buFont typeface="Arial" panose="020B0604020202020204" pitchFamily="34" charset="0"/>
              <a:buChar char="•"/>
            </a:pPr>
            <a:r>
              <a:rPr lang="en-US" sz="2800" dirty="0"/>
              <a:t>integration with school learning</a:t>
            </a:r>
          </a:p>
          <a:p>
            <a:pPr marL="576263" indent="-342900">
              <a:spcBef>
                <a:spcPts val="600"/>
              </a:spcBef>
              <a:spcAft>
                <a:spcPts val="600"/>
              </a:spcAft>
              <a:buFont typeface="Arial" panose="020B0604020202020204" pitchFamily="34" charset="0"/>
              <a:buChar char="•"/>
            </a:pPr>
            <a:r>
              <a:rPr lang="en-US" sz="2800" dirty="0"/>
              <a:t>community engagement</a:t>
            </a:r>
          </a:p>
          <a:p>
            <a:pPr marL="342900" indent="-342900">
              <a:buFont typeface="Arial" panose="020B0604020202020204" pitchFamily="34" charset="0"/>
              <a:buChar char="•"/>
            </a:pPr>
            <a:endParaRPr lang="en-US" sz="3600" dirty="0">
              <a:solidFill>
                <a:schemeClr val="tx2"/>
              </a:solidFill>
              <a:latin typeface="+mj-lt"/>
            </a:endParaRPr>
          </a:p>
        </p:txBody>
      </p:sp>
    </p:spTree>
    <p:extLst>
      <p:ext uri="{BB962C8B-B14F-4D97-AF65-F5344CB8AC3E}">
        <p14:creationId xmlns:p14="http://schemas.microsoft.com/office/powerpoint/2010/main" val="240991894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761881"/>
            <a:ext cx="6438900" cy="1338828"/>
          </a:xfrm>
        </p:spPr>
        <p:txBody>
          <a:bodyPr/>
          <a:lstStyle/>
          <a:p>
            <a:r>
              <a:rPr lang="en-US" dirty="0"/>
              <a:t>effective ELOs and community vitality</a:t>
            </a:r>
          </a:p>
        </p:txBody>
      </p:sp>
      <p:sp>
        <p:nvSpPr>
          <p:cNvPr id="3" name="Slide Number Placeholder 2"/>
          <p:cNvSpPr>
            <a:spLocks noGrp="1"/>
          </p:cNvSpPr>
          <p:nvPr>
            <p:ph type="sldNum" sz="quarter" idx="10"/>
          </p:nvPr>
        </p:nvSpPr>
        <p:spPr/>
        <p:txBody>
          <a:bodyPr/>
          <a:lstStyle/>
          <a:p>
            <a:pPr algn="l"/>
            <a:r>
              <a:rPr lang="en-US"/>
              <a:t>page</a:t>
            </a:r>
          </a:p>
          <a:p>
            <a:pPr algn="l"/>
            <a:r>
              <a:rPr lang="en-US"/>
              <a:t>0</a:t>
            </a:r>
            <a:fld id="{37D409AB-2201-4E18-8A34-C31753AD9B06}" type="slidenum">
              <a:rPr smtClean="0"/>
              <a:pPr algn="l"/>
              <a:t>11</a:t>
            </a:fld>
            <a:endParaRPr/>
          </a:p>
        </p:txBody>
      </p:sp>
      <p:pic>
        <p:nvPicPr>
          <p:cNvPr id="4" name="Picture 3">
            <a:hlinkClick r:id="rId3"/>
          </p:cNvPr>
          <p:cNvPicPr>
            <a:picLocks noChangeAspect="1"/>
          </p:cNvPicPr>
          <p:nvPr/>
        </p:nvPicPr>
        <p:blipFill>
          <a:blip r:embed="rId4"/>
          <a:stretch>
            <a:fillRect/>
          </a:stretch>
        </p:blipFill>
        <p:spPr>
          <a:xfrm>
            <a:off x="1371600" y="2590800"/>
            <a:ext cx="15354300" cy="9295576"/>
          </a:xfrm>
          <a:prstGeom prst="rect">
            <a:avLst/>
          </a:prstGeom>
        </p:spPr>
      </p:pic>
    </p:spTree>
    <p:extLst>
      <p:ext uri="{BB962C8B-B14F-4D97-AF65-F5344CB8AC3E}">
        <p14:creationId xmlns:p14="http://schemas.microsoft.com/office/powerpoint/2010/main" val="332447353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1066800"/>
            <a:ext cx="5448300" cy="715581"/>
          </a:xfrm>
        </p:spPr>
        <p:txBody>
          <a:bodyPr/>
          <a:lstStyle/>
          <a:p>
            <a:r>
              <a:rPr lang="en-US" dirty="0"/>
              <a:t>how to engage</a:t>
            </a:r>
            <a:endParaRPr lang="uk-UA" dirty="0"/>
          </a:p>
        </p:txBody>
      </p:sp>
      <p:sp>
        <p:nvSpPr>
          <p:cNvPr id="3" name="Slide Number Placeholder 2"/>
          <p:cNvSpPr>
            <a:spLocks noGrp="1"/>
          </p:cNvSpPr>
          <p:nvPr>
            <p:ph type="sldNum" sz="quarter" idx="10"/>
          </p:nvPr>
        </p:nvSpPr>
        <p:spPr/>
        <p:txBody>
          <a:bodyPr/>
          <a:lstStyle/>
          <a:p>
            <a:r>
              <a:rPr lang="en-US"/>
              <a:t>page</a:t>
            </a:r>
          </a:p>
          <a:p>
            <a:r>
              <a:rPr lang="en-US"/>
              <a:t>0</a:t>
            </a:r>
            <a:fld id="{37D409AB-2201-4E18-8A34-C31753AD9B06}" type="slidenum">
              <a:rPr smtClean="0"/>
              <a:pPr/>
              <a:t>12</a:t>
            </a:fld>
            <a:endParaRPr/>
          </a:p>
        </p:txBody>
      </p:sp>
      <p:grpSp>
        <p:nvGrpSpPr>
          <p:cNvPr id="4" name="Group 3"/>
          <p:cNvGrpSpPr/>
          <p:nvPr/>
        </p:nvGrpSpPr>
        <p:grpSpPr>
          <a:xfrm>
            <a:off x="3807191" y="4327314"/>
            <a:ext cx="12426561" cy="1033416"/>
            <a:chOff x="3807191" y="2612814"/>
            <a:chExt cx="12426561" cy="1033416"/>
          </a:xfrm>
        </p:grpSpPr>
        <p:sp>
          <p:nvSpPr>
            <p:cNvPr id="8" name="TextBox 7"/>
            <p:cNvSpPr txBox="1"/>
            <p:nvPr/>
          </p:nvSpPr>
          <p:spPr>
            <a:xfrm>
              <a:off x="3807191" y="2612814"/>
              <a:ext cx="7592937" cy="646331"/>
            </a:xfrm>
            <a:prstGeom prst="rect">
              <a:avLst/>
            </a:prstGeom>
            <a:noFill/>
          </p:spPr>
          <p:txBody>
            <a:bodyPr wrap="square" rtlCol="0">
              <a:spAutoFit/>
            </a:bodyPr>
            <a:lstStyle/>
            <a:p>
              <a:r>
                <a:rPr lang="en-US" sz="3600" dirty="0">
                  <a:latin typeface="+mj-lt"/>
                </a:rPr>
                <a:t>share your </a:t>
              </a:r>
              <a:r>
                <a:rPr lang="en-US" sz="3600" dirty="0">
                  <a:solidFill>
                    <a:schemeClr val="accent1"/>
                  </a:solidFill>
                  <a:latin typeface="+mj-lt"/>
                </a:rPr>
                <a:t>ideas</a:t>
              </a:r>
              <a:endParaRPr lang="uk-UA" sz="3600" dirty="0">
                <a:solidFill>
                  <a:schemeClr val="accent1"/>
                </a:solidFill>
                <a:latin typeface="+mj-lt"/>
              </a:endParaRPr>
            </a:p>
          </p:txBody>
        </p:sp>
        <p:sp>
          <p:nvSpPr>
            <p:cNvPr id="9" name="TextBox 8"/>
            <p:cNvSpPr txBox="1"/>
            <p:nvPr/>
          </p:nvSpPr>
          <p:spPr>
            <a:xfrm>
              <a:off x="3807191" y="3246120"/>
              <a:ext cx="12426561" cy="400110"/>
            </a:xfrm>
            <a:prstGeom prst="rect">
              <a:avLst/>
            </a:prstGeom>
            <a:noFill/>
          </p:spPr>
          <p:txBody>
            <a:bodyPr wrap="square" rtlCol="0">
              <a:spAutoFit/>
            </a:bodyPr>
            <a:lstStyle/>
            <a:p>
              <a:r>
                <a:rPr lang="en-US" sz="2000" dirty="0">
                  <a:solidFill>
                    <a:schemeClr val="tx2"/>
                  </a:solidFill>
                </a:rPr>
                <a:t>Volunteer to participate in the planning efforts for the new program. </a:t>
              </a:r>
              <a:endParaRPr lang="uk-UA" sz="2000" dirty="0">
                <a:solidFill>
                  <a:schemeClr val="tx2"/>
                </a:solidFill>
              </a:endParaRPr>
            </a:p>
          </p:txBody>
        </p:sp>
      </p:grpSp>
      <p:cxnSp>
        <p:nvCxnSpPr>
          <p:cNvPr id="23" name="Straight Connector 22"/>
          <p:cNvCxnSpPr/>
          <p:nvPr/>
        </p:nvCxnSpPr>
        <p:spPr>
          <a:xfrm>
            <a:off x="3600450" y="4473795"/>
            <a:ext cx="0" cy="1515703"/>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3837008" y="8566610"/>
            <a:ext cx="12426561" cy="1341167"/>
            <a:chOff x="3807191" y="6864799"/>
            <a:chExt cx="12426561" cy="1341167"/>
          </a:xfrm>
        </p:grpSpPr>
        <p:sp>
          <p:nvSpPr>
            <p:cNvPr id="35" name="TextBox 34"/>
            <p:cNvSpPr txBox="1"/>
            <p:nvPr/>
          </p:nvSpPr>
          <p:spPr>
            <a:xfrm>
              <a:off x="3807191" y="6864799"/>
              <a:ext cx="7592937" cy="646331"/>
            </a:xfrm>
            <a:prstGeom prst="rect">
              <a:avLst/>
            </a:prstGeom>
            <a:noFill/>
          </p:spPr>
          <p:txBody>
            <a:bodyPr wrap="square" rtlCol="0">
              <a:spAutoFit/>
            </a:bodyPr>
            <a:lstStyle/>
            <a:p>
              <a:r>
                <a:rPr lang="en-US" sz="3600" dirty="0">
                  <a:latin typeface="+mj-lt"/>
                </a:rPr>
                <a:t>lend your </a:t>
              </a:r>
              <a:r>
                <a:rPr lang="en-US" sz="3600" dirty="0">
                  <a:solidFill>
                    <a:schemeClr val="accent1"/>
                  </a:solidFill>
                  <a:latin typeface="+mj-lt"/>
                </a:rPr>
                <a:t>support</a:t>
              </a:r>
              <a:endParaRPr lang="uk-UA" sz="3600" dirty="0">
                <a:solidFill>
                  <a:schemeClr val="accent1"/>
                </a:solidFill>
                <a:latin typeface="+mj-lt"/>
              </a:endParaRPr>
            </a:p>
          </p:txBody>
        </p:sp>
        <p:sp>
          <p:nvSpPr>
            <p:cNvPr id="36" name="TextBox 35"/>
            <p:cNvSpPr txBox="1"/>
            <p:nvPr/>
          </p:nvSpPr>
          <p:spPr>
            <a:xfrm>
              <a:off x="3807191" y="7498080"/>
              <a:ext cx="12426561" cy="707886"/>
            </a:xfrm>
            <a:prstGeom prst="rect">
              <a:avLst/>
            </a:prstGeom>
            <a:noFill/>
          </p:spPr>
          <p:txBody>
            <a:bodyPr wrap="square" rtlCol="0">
              <a:spAutoFit/>
            </a:bodyPr>
            <a:lstStyle/>
            <a:p>
              <a:r>
                <a:rPr lang="en-US" sz="2000" dirty="0">
                  <a:solidFill>
                    <a:schemeClr val="tx2"/>
                  </a:solidFill>
                </a:rPr>
                <a:t>Promote our vision and plan to others in the community. And, if you are able and interested, consider financial support of the effort. </a:t>
              </a:r>
              <a:endParaRPr lang="uk-UA" sz="2000" dirty="0">
                <a:solidFill>
                  <a:schemeClr val="tx2"/>
                </a:solidFill>
              </a:endParaRPr>
            </a:p>
          </p:txBody>
        </p:sp>
      </p:grpSp>
      <p:cxnSp>
        <p:nvCxnSpPr>
          <p:cNvPr id="37" name="Straight Connector 36"/>
          <p:cNvCxnSpPr/>
          <p:nvPr/>
        </p:nvCxnSpPr>
        <p:spPr>
          <a:xfrm>
            <a:off x="3630267" y="8713091"/>
            <a:ext cx="0" cy="1515703"/>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39" name="Freeform 431"/>
          <p:cNvSpPr>
            <a:spLocks noEditPoints="1"/>
          </p:cNvSpPr>
          <p:nvPr/>
        </p:nvSpPr>
        <p:spPr bwMode="auto">
          <a:xfrm>
            <a:off x="2500109" y="4877718"/>
            <a:ext cx="569367" cy="707856"/>
          </a:xfrm>
          <a:custGeom>
            <a:avLst/>
            <a:gdLst>
              <a:gd name="T0" fmla="*/ 32 w 144"/>
              <a:gd name="T1" fmla="*/ 140 h 176"/>
              <a:gd name="T2" fmla="*/ 40 w 144"/>
              <a:gd name="T3" fmla="*/ 140 h 176"/>
              <a:gd name="T4" fmla="*/ 40 w 144"/>
              <a:gd name="T5" fmla="*/ 88 h 176"/>
              <a:gd name="T6" fmla="*/ 40 w 144"/>
              <a:gd name="T7" fmla="*/ 104 h 176"/>
              <a:gd name="T8" fmla="*/ 40 w 144"/>
              <a:gd name="T9" fmla="*/ 88 h 176"/>
              <a:gd name="T10" fmla="*/ 112 w 144"/>
              <a:gd name="T11" fmla="*/ 100 h 176"/>
              <a:gd name="T12" fmla="*/ 120 w 144"/>
              <a:gd name="T13" fmla="*/ 100 h 176"/>
              <a:gd name="T14" fmla="*/ 112 w 144"/>
              <a:gd name="T15" fmla="*/ 24 h 176"/>
              <a:gd name="T16" fmla="*/ 128 w 144"/>
              <a:gd name="T17" fmla="*/ 16 h 176"/>
              <a:gd name="T18" fmla="*/ 120 w 144"/>
              <a:gd name="T19" fmla="*/ 0 h 176"/>
              <a:gd name="T20" fmla="*/ 16 w 144"/>
              <a:gd name="T21" fmla="*/ 8 h 176"/>
              <a:gd name="T22" fmla="*/ 24 w 144"/>
              <a:gd name="T23" fmla="*/ 24 h 176"/>
              <a:gd name="T24" fmla="*/ 0 w 144"/>
              <a:gd name="T25" fmla="*/ 128 h 176"/>
              <a:gd name="T26" fmla="*/ 96 w 144"/>
              <a:gd name="T27" fmla="*/ 176 h 176"/>
              <a:gd name="T28" fmla="*/ 112 w 144"/>
              <a:gd name="T29" fmla="*/ 24 h 176"/>
              <a:gd name="T30" fmla="*/ 120 w 144"/>
              <a:gd name="T31" fmla="*/ 8 h 176"/>
              <a:gd name="T32" fmla="*/ 24 w 144"/>
              <a:gd name="T33" fmla="*/ 16 h 176"/>
              <a:gd name="T34" fmla="*/ 40 w 144"/>
              <a:gd name="T35" fmla="*/ 24 h 176"/>
              <a:gd name="T36" fmla="*/ 115 w 144"/>
              <a:gd name="T37" fmla="*/ 66 h 176"/>
              <a:gd name="T38" fmla="*/ 30 w 144"/>
              <a:gd name="T39" fmla="*/ 64 h 176"/>
              <a:gd name="T40" fmla="*/ 96 w 144"/>
              <a:gd name="T41" fmla="*/ 168 h 176"/>
              <a:gd name="T42" fmla="*/ 8 w 144"/>
              <a:gd name="T43" fmla="*/ 128 h 176"/>
              <a:gd name="T44" fmla="*/ 25 w 144"/>
              <a:gd name="T45" fmla="*/ 74 h 176"/>
              <a:gd name="T46" fmla="*/ 87 w 144"/>
              <a:gd name="T47" fmla="*/ 84 h 176"/>
              <a:gd name="T48" fmla="*/ 122 w 144"/>
              <a:gd name="T49" fmla="*/ 80 h 176"/>
              <a:gd name="T50" fmla="*/ 96 w 144"/>
              <a:gd name="T51" fmla="*/ 168 h 176"/>
              <a:gd name="T52" fmla="*/ 96 w 144"/>
              <a:gd name="T53" fmla="*/ 120 h 176"/>
              <a:gd name="T54" fmla="*/ 112 w 144"/>
              <a:gd name="T55" fmla="*/ 120 h 176"/>
              <a:gd name="T56" fmla="*/ 68 w 144"/>
              <a:gd name="T57" fmla="*/ 112 h 176"/>
              <a:gd name="T58" fmla="*/ 68 w 144"/>
              <a:gd name="T59" fmla="*/ 136 h 176"/>
              <a:gd name="T60" fmla="*/ 68 w 144"/>
              <a:gd name="T61" fmla="*/ 112 h 176"/>
              <a:gd name="T62" fmla="*/ 64 w 144"/>
              <a:gd name="T63" fmla="*/ 124 h 176"/>
              <a:gd name="T64" fmla="*/ 72 w 144"/>
              <a:gd name="T65" fmla="*/ 124 h 176"/>
              <a:gd name="T66" fmla="*/ 92 w 144"/>
              <a:gd name="T67" fmla="*/ 152 h 176"/>
              <a:gd name="T68" fmla="*/ 92 w 144"/>
              <a:gd name="T69" fmla="*/ 160 h 176"/>
              <a:gd name="T70" fmla="*/ 92 w 144"/>
              <a:gd name="T71" fmla="*/ 15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4" h="176">
                <a:moveTo>
                  <a:pt x="36" y="136"/>
                </a:moveTo>
                <a:cubicBezTo>
                  <a:pt x="34" y="136"/>
                  <a:pt x="32" y="138"/>
                  <a:pt x="32" y="140"/>
                </a:cubicBezTo>
                <a:cubicBezTo>
                  <a:pt x="32" y="142"/>
                  <a:pt x="34" y="144"/>
                  <a:pt x="36" y="144"/>
                </a:cubicBezTo>
                <a:cubicBezTo>
                  <a:pt x="38" y="144"/>
                  <a:pt x="40" y="142"/>
                  <a:pt x="40" y="140"/>
                </a:cubicBezTo>
                <a:cubicBezTo>
                  <a:pt x="40" y="138"/>
                  <a:pt x="38" y="136"/>
                  <a:pt x="36" y="136"/>
                </a:cubicBezTo>
                <a:moveTo>
                  <a:pt x="40" y="88"/>
                </a:moveTo>
                <a:cubicBezTo>
                  <a:pt x="36" y="88"/>
                  <a:pt x="32" y="92"/>
                  <a:pt x="32" y="96"/>
                </a:cubicBezTo>
                <a:cubicBezTo>
                  <a:pt x="32" y="100"/>
                  <a:pt x="36" y="104"/>
                  <a:pt x="40" y="104"/>
                </a:cubicBezTo>
                <a:cubicBezTo>
                  <a:pt x="44" y="104"/>
                  <a:pt x="48" y="100"/>
                  <a:pt x="48" y="96"/>
                </a:cubicBezTo>
                <a:cubicBezTo>
                  <a:pt x="48" y="92"/>
                  <a:pt x="44" y="88"/>
                  <a:pt x="40" y="88"/>
                </a:cubicBezTo>
                <a:moveTo>
                  <a:pt x="116" y="96"/>
                </a:moveTo>
                <a:cubicBezTo>
                  <a:pt x="114" y="96"/>
                  <a:pt x="112" y="98"/>
                  <a:pt x="112" y="100"/>
                </a:cubicBezTo>
                <a:cubicBezTo>
                  <a:pt x="112" y="102"/>
                  <a:pt x="114" y="104"/>
                  <a:pt x="116" y="104"/>
                </a:cubicBezTo>
                <a:cubicBezTo>
                  <a:pt x="118" y="104"/>
                  <a:pt x="120" y="102"/>
                  <a:pt x="120" y="100"/>
                </a:cubicBezTo>
                <a:cubicBezTo>
                  <a:pt x="120" y="98"/>
                  <a:pt x="118" y="96"/>
                  <a:pt x="116" y="96"/>
                </a:cubicBezTo>
                <a:moveTo>
                  <a:pt x="112" y="24"/>
                </a:moveTo>
                <a:cubicBezTo>
                  <a:pt x="120" y="24"/>
                  <a:pt x="120" y="24"/>
                  <a:pt x="120" y="24"/>
                </a:cubicBezTo>
                <a:cubicBezTo>
                  <a:pt x="124" y="24"/>
                  <a:pt x="128" y="20"/>
                  <a:pt x="128" y="16"/>
                </a:cubicBezTo>
                <a:cubicBezTo>
                  <a:pt x="128" y="8"/>
                  <a:pt x="128" y="8"/>
                  <a:pt x="128" y="8"/>
                </a:cubicBezTo>
                <a:cubicBezTo>
                  <a:pt x="128" y="4"/>
                  <a:pt x="124" y="0"/>
                  <a:pt x="120" y="0"/>
                </a:cubicBezTo>
                <a:cubicBezTo>
                  <a:pt x="24" y="0"/>
                  <a:pt x="24" y="0"/>
                  <a:pt x="24" y="0"/>
                </a:cubicBezTo>
                <a:cubicBezTo>
                  <a:pt x="20" y="0"/>
                  <a:pt x="16" y="4"/>
                  <a:pt x="16" y="8"/>
                </a:cubicBezTo>
                <a:cubicBezTo>
                  <a:pt x="16" y="16"/>
                  <a:pt x="16" y="16"/>
                  <a:pt x="16" y="16"/>
                </a:cubicBezTo>
                <a:cubicBezTo>
                  <a:pt x="16" y="20"/>
                  <a:pt x="20" y="24"/>
                  <a:pt x="24" y="24"/>
                </a:cubicBezTo>
                <a:cubicBezTo>
                  <a:pt x="32" y="24"/>
                  <a:pt x="32" y="24"/>
                  <a:pt x="32" y="24"/>
                </a:cubicBezTo>
                <a:cubicBezTo>
                  <a:pt x="29" y="73"/>
                  <a:pt x="0" y="82"/>
                  <a:pt x="0" y="128"/>
                </a:cubicBezTo>
                <a:cubicBezTo>
                  <a:pt x="0" y="155"/>
                  <a:pt x="21" y="176"/>
                  <a:pt x="48" y="176"/>
                </a:cubicBezTo>
                <a:cubicBezTo>
                  <a:pt x="96" y="176"/>
                  <a:pt x="96" y="176"/>
                  <a:pt x="96" y="176"/>
                </a:cubicBezTo>
                <a:cubicBezTo>
                  <a:pt x="123" y="176"/>
                  <a:pt x="144" y="155"/>
                  <a:pt x="144" y="128"/>
                </a:cubicBezTo>
                <a:cubicBezTo>
                  <a:pt x="144" y="82"/>
                  <a:pt x="115" y="73"/>
                  <a:pt x="112" y="24"/>
                </a:cubicBezTo>
                <a:moveTo>
                  <a:pt x="24" y="8"/>
                </a:moveTo>
                <a:cubicBezTo>
                  <a:pt x="120" y="8"/>
                  <a:pt x="120" y="8"/>
                  <a:pt x="120" y="8"/>
                </a:cubicBezTo>
                <a:cubicBezTo>
                  <a:pt x="120" y="16"/>
                  <a:pt x="120" y="16"/>
                  <a:pt x="120" y="16"/>
                </a:cubicBezTo>
                <a:cubicBezTo>
                  <a:pt x="24" y="16"/>
                  <a:pt x="24" y="16"/>
                  <a:pt x="24" y="16"/>
                </a:cubicBezTo>
                <a:lnTo>
                  <a:pt x="24" y="8"/>
                </a:lnTo>
                <a:close/>
                <a:moveTo>
                  <a:pt x="40" y="24"/>
                </a:moveTo>
                <a:cubicBezTo>
                  <a:pt x="104" y="24"/>
                  <a:pt x="104" y="24"/>
                  <a:pt x="104" y="24"/>
                </a:cubicBezTo>
                <a:cubicBezTo>
                  <a:pt x="105" y="42"/>
                  <a:pt x="110" y="55"/>
                  <a:pt x="115" y="66"/>
                </a:cubicBezTo>
                <a:cubicBezTo>
                  <a:pt x="109" y="71"/>
                  <a:pt x="90" y="83"/>
                  <a:pt x="69" y="71"/>
                </a:cubicBezTo>
                <a:cubicBezTo>
                  <a:pt x="53" y="62"/>
                  <a:pt x="39" y="63"/>
                  <a:pt x="30" y="64"/>
                </a:cubicBezTo>
                <a:cubicBezTo>
                  <a:pt x="35" y="54"/>
                  <a:pt x="39" y="41"/>
                  <a:pt x="40" y="24"/>
                </a:cubicBezTo>
                <a:moveTo>
                  <a:pt x="96" y="168"/>
                </a:moveTo>
                <a:cubicBezTo>
                  <a:pt x="48" y="168"/>
                  <a:pt x="48" y="168"/>
                  <a:pt x="48" y="168"/>
                </a:cubicBezTo>
                <a:cubicBezTo>
                  <a:pt x="26" y="168"/>
                  <a:pt x="8" y="150"/>
                  <a:pt x="8" y="128"/>
                </a:cubicBezTo>
                <a:cubicBezTo>
                  <a:pt x="8" y="107"/>
                  <a:pt x="15" y="95"/>
                  <a:pt x="22" y="80"/>
                </a:cubicBezTo>
                <a:cubicBezTo>
                  <a:pt x="23" y="79"/>
                  <a:pt x="24" y="77"/>
                  <a:pt x="25" y="74"/>
                </a:cubicBezTo>
                <a:cubicBezTo>
                  <a:pt x="26" y="74"/>
                  <a:pt x="43" y="65"/>
                  <a:pt x="65" y="78"/>
                </a:cubicBezTo>
                <a:cubicBezTo>
                  <a:pt x="73" y="83"/>
                  <a:pt x="80" y="84"/>
                  <a:pt x="87" y="84"/>
                </a:cubicBezTo>
                <a:cubicBezTo>
                  <a:pt x="101" y="84"/>
                  <a:pt x="112" y="78"/>
                  <a:pt x="118" y="73"/>
                </a:cubicBezTo>
                <a:cubicBezTo>
                  <a:pt x="119" y="76"/>
                  <a:pt x="121" y="78"/>
                  <a:pt x="122" y="80"/>
                </a:cubicBezTo>
                <a:cubicBezTo>
                  <a:pt x="129" y="95"/>
                  <a:pt x="136" y="107"/>
                  <a:pt x="136" y="128"/>
                </a:cubicBezTo>
                <a:cubicBezTo>
                  <a:pt x="136" y="150"/>
                  <a:pt x="118" y="168"/>
                  <a:pt x="96" y="168"/>
                </a:cubicBezTo>
                <a:moveTo>
                  <a:pt x="104" y="112"/>
                </a:moveTo>
                <a:cubicBezTo>
                  <a:pt x="100" y="112"/>
                  <a:pt x="96" y="116"/>
                  <a:pt x="96" y="120"/>
                </a:cubicBezTo>
                <a:cubicBezTo>
                  <a:pt x="96" y="124"/>
                  <a:pt x="100" y="128"/>
                  <a:pt x="104" y="128"/>
                </a:cubicBezTo>
                <a:cubicBezTo>
                  <a:pt x="108" y="128"/>
                  <a:pt x="112" y="124"/>
                  <a:pt x="112" y="120"/>
                </a:cubicBezTo>
                <a:cubicBezTo>
                  <a:pt x="112" y="116"/>
                  <a:pt x="108" y="112"/>
                  <a:pt x="104" y="112"/>
                </a:cubicBezTo>
                <a:moveTo>
                  <a:pt x="68" y="112"/>
                </a:moveTo>
                <a:cubicBezTo>
                  <a:pt x="61" y="112"/>
                  <a:pt x="56" y="117"/>
                  <a:pt x="56" y="124"/>
                </a:cubicBezTo>
                <a:cubicBezTo>
                  <a:pt x="56" y="131"/>
                  <a:pt x="61" y="136"/>
                  <a:pt x="68" y="136"/>
                </a:cubicBezTo>
                <a:cubicBezTo>
                  <a:pt x="75" y="136"/>
                  <a:pt x="80" y="131"/>
                  <a:pt x="80" y="124"/>
                </a:cubicBezTo>
                <a:cubicBezTo>
                  <a:pt x="80" y="117"/>
                  <a:pt x="75" y="112"/>
                  <a:pt x="68" y="112"/>
                </a:cubicBezTo>
                <a:moveTo>
                  <a:pt x="68" y="128"/>
                </a:moveTo>
                <a:cubicBezTo>
                  <a:pt x="66" y="128"/>
                  <a:pt x="64" y="126"/>
                  <a:pt x="64" y="124"/>
                </a:cubicBezTo>
                <a:cubicBezTo>
                  <a:pt x="64" y="122"/>
                  <a:pt x="66" y="120"/>
                  <a:pt x="68" y="120"/>
                </a:cubicBezTo>
                <a:cubicBezTo>
                  <a:pt x="70" y="120"/>
                  <a:pt x="72" y="122"/>
                  <a:pt x="72" y="124"/>
                </a:cubicBezTo>
                <a:cubicBezTo>
                  <a:pt x="72" y="126"/>
                  <a:pt x="70" y="128"/>
                  <a:pt x="68" y="128"/>
                </a:cubicBezTo>
                <a:moveTo>
                  <a:pt x="92" y="152"/>
                </a:moveTo>
                <a:cubicBezTo>
                  <a:pt x="90" y="152"/>
                  <a:pt x="88" y="154"/>
                  <a:pt x="88" y="156"/>
                </a:cubicBezTo>
                <a:cubicBezTo>
                  <a:pt x="88" y="158"/>
                  <a:pt x="90" y="160"/>
                  <a:pt x="92" y="160"/>
                </a:cubicBezTo>
                <a:cubicBezTo>
                  <a:pt x="94" y="160"/>
                  <a:pt x="96" y="158"/>
                  <a:pt x="96" y="156"/>
                </a:cubicBezTo>
                <a:cubicBezTo>
                  <a:pt x="96" y="154"/>
                  <a:pt x="94" y="152"/>
                  <a:pt x="92" y="152"/>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uk-UA" dirty="0"/>
          </a:p>
        </p:txBody>
      </p:sp>
      <p:grpSp>
        <p:nvGrpSpPr>
          <p:cNvPr id="5" name="Group 4"/>
          <p:cNvGrpSpPr/>
          <p:nvPr/>
        </p:nvGrpSpPr>
        <p:grpSpPr>
          <a:xfrm>
            <a:off x="3807192" y="6453306"/>
            <a:ext cx="12426561" cy="1345752"/>
            <a:chOff x="3807191" y="4738806"/>
            <a:chExt cx="12426561" cy="1345752"/>
          </a:xfrm>
        </p:grpSpPr>
        <p:sp>
          <p:nvSpPr>
            <p:cNvPr id="30" name="TextBox 29"/>
            <p:cNvSpPr txBox="1"/>
            <p:nvPr/>
          </p:nvSpPr>
          <p:spPr>
            <a:xfrm>
              <a:off x="3807191" y="4738806"/>
              <a:ext cx="7592937" cy="646331"/>
            </a:xfrm>
            <a:prstGeom prst="rect">
              <a:avLst/>
            </a:prstGeom>
            <a:noFill/>
          </p:spPr>
          <p:txBody>
            <a:bodyPr wrap="square" rtlCol="0">
              <a:spAutoFit/>
            </a:bodyPr>
            <a:lstStyle/>
            <a:p>
              <a:r>
                <a:rPr lang="en-US" sz="3600" dirty="0">
                  <a:latin typeface="+mj-lt"/>
                </a:rPr>
                <a:t>share your </a:t>
              </a:r>
              <a:r>
                <a:rPr lang="en-US" sz="3600" dirty="0">
                  <a:solidFill>
                    <a:schemeClr val="accent1"/>
                  </a:solidFill>
                  <a:latin typeface="+mj-lt"/>
                </a:rPr>
                <a:t>time</a:t>
              </a:r>
              <a:endParaRPr lang="uk-UA" sz="3600" dirty="0">
                <a:solidFill>
                  <a:schemeClr val="accent1"/>
                </a:solidFill>
                <a:latin typeface="+mj-lt"/>
              </a:endParaRPr>
            </a:p>
          </p:txBody>
        </p:sp>
        <p:sp>
          <p:nvSpPr>
            <p:cNvPr id="31" name="TextBox 30"/>
            <p:cNvSpPr txBox="1"/>
            <p:nvPr/>
          </p:nvSpPr>
          <p:spPr>
            <a:xfrm>
              <a:off x="3807191" y="5376672"/>
              <a:ext cx="12426561" cy="707886"/>
            </a:xfrm>
            <a:prstGeom prst="rect">
              <a:avLst/>
            </a:prstGeom>
            <a:noFill/>
          </p:spPr>
          <p:txBody>
            <a:bodyPr wrap="square" rtlCol="0">
              <a:spAutoFit/>
            </a:bodyPr>
            <a:lstStyle/>
            <a:p>
              <a:r>
                <a:rPr lang="en-US" sz="2000" dirty="0">
                  <a:solidFill>
                    <a:schemeClr val="tx2"/>
                  </a:solidFill>
                </a:rPr>
                <a:t>We need volunteers – regular volunteers to help with the program and as-needed volunteers to host field trips, to be guest speakers, to help make special events a reality. </a:t>
              </a:r>
              <a:endParaRPr lang="uk-UA" sz="2000" dirty="0">
                <a:solidFill>
                  <a:schemeClr val="tx2"/>
                </a:solidFill>
              </a:endParaRPr>
            </a:p>
          </p:txBody>
        </p:sp>
      </p:grpSp>
      <p:cxnSp>
        <p:nvCxnSpPr>
          <p:cNvPr id="32" name="Straight Connector 31"/>
          <p:cNvCxnSpPr/>
          <p:nvPr/>
        </p:nvCxnSpPr>
        <p:spPr>
          <a:xfrm>
            <a:off x="3600451" y="6599787"/>
            <a:ext cx="0" cy="1515703"/>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22" name="Freeform 176"/>
          <p:cNvSpPr>
            <a:spLocks noEditPoints="1"/>
          </p:cNvSpPr>
          <p:nvPr/>
        </p:nvSpPr>
        <p:spPr bwMode="auto">
          <a:xfrm>
            <a:off x="2419697" y="8889775"/>
            <a:ext cx="730192" cy="730192"/>
          </a:xfrm>
          <a:custGeom>
            <a:avLst/>
            <a:gdLst>
              <a:gd name="T0" fmla="*/ 152 w 176"/>
              <a:gd name="T1" fmla="*/ 12 h 176"/>
              <a:gd name="T2" fmla="*/ 128 w 176"/>
              <a:gd name="T3" fmla="*/ 12 h 176"/>
              <a:gd name="T4" fmla="*/ 67 w 176"/>
              <a:gd name="T5" fmla="*/ 33 h 176"/>
              <a:gd name="T6" fmla="*/ 0 w 176"/>
              <a:gd name="T7" fmla="*/ 48 h 176"/>
              <a:gd name="T8" fmla="*/ 8 w 176"/>
              <a:gd name="T9" fmla="*/ 112 h 176"/>
              <a:gd name="T10" fmla="*/ 48 w 176"/>
              <a:gd name="T11" fmla="*/ 173 h 176"/>
              <a:gd name="T12" fmla="*/ 52 w 176"/>
              <a:gd name="T13" fmla="*/ 176 h 176"/>
              <a:gd name="T14" fmla="*/ 88 w 176"/>
              <a:gd name="T15" fmla="*/ 172 h 176"/>
              <a:gd name="T16" fmla="*/ 88 w 176"/>
              <a:gd name="T17" fmla="*/ 171 h 176"/>
              <a:gd name="T18" fmla="*/ 128 w 176"/>
              <a:gd name="T19" fmla="*/ 137 h 176"/>
              <a:gd name="T20" fmla="*/ 140 w 176"/>
              <a:gd name="T21" fmla="*/ 152 h 176"/>
              <a:gd name="T22" fmla="*/ 152 w 176"/>
              <a:gd name="T23" fmla="*/ 100 h 176"/>
              <a:gd name="T24" fmla="*/ 152 w 176"/>
              <a:gd name="T25" fmla="*/ 52 h 176"/>
              <a:gd name="T26" fmla="*/ 8 w 176"/>
              <a:gd name="T27" fmla="*/ 88 h 176"/>
              <a:gd name="T28" fmla="*/ 32 w 176"/>
              <a:gd name="T29" fmla="*/ 84 h 176"/>
              <a:gd name="T30" fmla="*/ 8 w 176"/>
              <a:gd name="T31" fmla="*/ 80 h 176"/>
              <a:gd name="T32" fmla="*/ 20 w 176"/>
              <a:gd name="T33" fmla="*/ 72 h 176"/>
              <a:gd name="T34" fmla="*/ 20 w 176"/>
              <a:gd name="T35" fmla="*/ 64 h 176"/>
              <a:gd name="T36" fmla="*/ 8 w 176"/>
              <a:gd name="T37" fmla="*/ 48 h 176"/>
              <a:gd name="T38" fmla="*/ 64 w 176"/>
              <a:gd name="T39" fmla="*/ 110 h 176"/>
              <a:gd name="T40" fmla="*/ 52 w 176"/>
              <a:gd name="T41" fmla="*/ 152 h 176"/>
              <a:gd name="T42" fmla="*/ 67 w 176"/>
              <a:gd name="T43" fmla="*/ 119 h 176"/>
              <a:gd name="T44" fmla="*/ 75 w 176"/>
              <a:gd name="T45" fmla="*/ 152 h 176"/>
              <a:gd name="T46" fmla="*/ 77 w 176"/>
              <a:gd name="T47" fmla="*/ 160 h 176"/>
              <a:gd name="T48" fmla="*/ 55 w 176"/>
              <a:gd name="T49" fmla="*/ 168 h 176"/>
              <a:gd name="T50" fmla="*/ 77 w 176"/>
              <a:gd name="T51" fmla="*/ 160 h 176"/>
              <a:gd name="T52" fmla="*/ 72 w 176"/>
              <a:gd name="T53" fmla="*/ 112 h 176"/>
              <a:gd name="T54" fmla="*/ 128 w 176"/>
              <a:gd name="T55" fmla="*/ 23 h 176"/>
              <a:gd name="T56" fmla="*/ 144 w 176"/>
              <a:gd name="T57" fmla="*/ 140 h 176"/>
              <a:gd name="T58" fmla="*/ 136 w 176"/>
              <a:gd name="T59" fmla="*/ 140 h 176"/>
              <a:gd name="T60" fmla="*/ 140 w 176"/>
              <a:gd name="T61" fmla="*/ 8 h 176"/>
              <a:gd name="T62" fmla="*/ 144 w 176"/>
              <a:gd name="T63" fmla="*/ 140 h 176"/>
              <a:gd name="T64" fmla="*/ 152 w 176"/>
              <a:gd name="T65" fmla="*/ 60 h 176"/>
              <a:gd name="T66" fmla="*/ 152 w 176"/>
              <a:gd name="T67" fmla="*/ 9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76">
                <a:moveTo>
                  <a:pt x="152" y="52"/>
                </a:moveTo>
                <a:cubicBezTo>
                  <a:pt x="152" y="12"/>
                  <a:pt x="152" y="12"/>
                  <a:pt x="152" y="12"/>
                </a:cubicBezTo>
                <a:cubicBezTo>
                  <a:pt x="152" y="5"/>
                  <a:pt x="147" y="0"/>
                  <a:pt x="140" y="0"/>
                </a:cubicBezTo>
                <a:cubicBezTo>
                  <a:pt x="133" y="0"/>
                  <a:pt x="128" y="5"/>
                  <a:pt x="128" y="12"/>
                </a:cubicBezTo>
                <a:cubicBezTo>
                  <a:pt x="128" y="15"/>
                  <a:pt x="128" y="15"/>
                  <a:pt x="128" y="15"/>
                </a:cubicBezTo>
                <a:cubicBezTo>
                  <a:pt x="67" y="33"/>
                  <a:pt x="67" y="33"/>
                  <a:pt x="67" y="33"/>
                </a:cubicBezTo>
                <a:cubicBezTo>
                  <a:pt x="8" y="40"/>
                  <a:pt x="8" y="40"/>
                  <a:pt x="8" y="40"/>
                </a:cubicBezTo>
                <a:cubicBezTo>
                  <a:pt x="4" y="40"/>
                  <a:pt x="0" y="44"/>
                  <a:pt x="0" y="48"/>
                </a:cubicBezTo>
                <a:cubicBezTo>
                  <a:pt x="0" y="104"/>
                  <a:pt x="0" y="104"/>
                  <a:pt x="0" y="104"/>
                </a:cubicBezTo>
                <a:cubicBezTo>
                  <a:pt x="0" y="108"/>
                  <a:pt x="4" y="112"/>
                  <a:pt x="8" y="112"/>
                </a:cubicBezTo>
                <a:cubicBezTo>
                  <a:pt x="35" y="115"/>
                  <a:pt x="35" y="115"/>
                  <a:pt x="35" y="115"/>
                </a:cubicBezTo>
                <a:cubicBezTo>
                  <a:pt x="48" y="173"/>
                  <a:pt x="48" y="173"/>
                  <a:pt x="48" y="173"/>
                </a:cubicBezTo>
                <a:cubicBezTo>
                  <a:pt x="48" y="173"/>
                  <a:pt x="48" y="173"/>
                  <a:pt x="48" y="173"/>
                </a:cubicBezTo>
                <a:cubicBezTo>
                  <a:pt x="49" y="175"/>
                  <a:pt x="50" y="176"/>
                  <a:pt x="52" y="176"/>
                </a:cubicBezTo>
                <a:cubicBezTo>
                  <a:pt x="84" y="176"/>
                  <a:pt x="84" y="176"/>
                  <a:pt x="84" y="176"/>
                </a:cubicBezTo>
                <a:cubicBezTo>
                  <a:pt x="86" y="176"/>
                  <a:pt x="88" y="174"/>
                  <a:pt x="88" y="172"/>
                </a:cubicBezTo>
                <a:cubicBezTo>
                  <a:pt x="88" y="172"/>
                  <a:pt x="88" y="171"/>
                  <a:pt x="88" y="171"/>
                </a:cubicBezTo>
                <a:cubicBezTo>
                  <a:pt x="88" y="171"/>
                  <a:pt x="88" y="171"/>
                  <a:pt x="88" y="171"/>
                </a:cubicBezTo>
                <a:cubicBezTo>
                  <a:pt x="77" y="122"/>
                  <a:pt x="77" y="122"/>
                  <a:pt x="77" y="122"/>
                </a:cubicBezTo>
                <a:cubicBezTo>
                  <a:pt x="128" y="137"/>
                  <a:pt x="128" y="137"/>
                  <a:pt x="128" y="137"/>
                </a:cubicBezTo>
                <a:cubicBezTo>
                  <a:pt x="128" y="140"/>
                  <a:pt x="128" y="140"/>
                  <a:pt x="128" y="140"/>
                </a:cubicBezTo>
                <a:cubicBezTo>
                  <a:pt x="128" y="147"/>
                  <a:pt x="133" y="152"/>
                  <a:pt x="140" y="152"/>
                </a:cubicBezTo>
                <a:cubicBezTo>
                  <a:pt x="147" y="152"/>
                  <a:pt x="152" y="147"/>
                  <a:pt x="152" y="140"/>
                </a:cubicBezTo>
                <a:cubicBezTo>
                  <a:pt x="152" y="100"/>
                  <a:pt x="152" y="100"/>
                  <a:pt x="152" y="100"/>
                </a:cubicBezTo>
                <a:cubicBezTo>
                  <a:pt x="165" y="100"/>
                  <a:pt x="176" y="89"/>
                  <a:pt x="176" y="76"/>
                </a:cubicBezTo>
                <a:cubicBezTo>
                  <a:pt x="176" y="63"/>
                  <a:pt x="165" y="52"/>
                  <a:pt x="152" y="52"/>
                </a:cubicBezTo>
                <a:moveTo>
                  <a:pt x="8" y="104"/>
                </a:moveTo>
                <a:cubicBezTo>
                  <a:pt x="8" y="88"/>
                  <a:pt x="8" y="88"/>
                  <a:pt x="8" y="88"/>
                </a:cubicBezTo>
                <a:cubicBezTo>
                  <a:pt x="28" y="88"/>
                  <a:pt x="28" y="88"/>
                  <a:pt x="28" y="88"/>
                </a:cubicBezTo>
                <a:cubicBezTo>
                  <a:pt x="30" y="88"/>
                  <a:pt x="32" y="86"/>
                  <a:pt x="32" y="84"/>
                </a:cubicBezTo>
                <a:cubicBezTo>
                  <a:pt x="32" y="82"/>
                  <a:pt x="30" y="80"/>
                  <a:pt x="28" y="80"/>
                </a:cubicBezTo>
                <a:cubicBezTo>
                  <a:pt x="8" y="80"/>
                  <a:pt x="8" y="80"/>
                  <a:pt x="8" y="80"/>
                </a:cubicBezTo>
                <a:cubicBezTo>
                  <a:pt x="8" y="72"/>
                  <a:pt x="8" y="72"/>
                  <a:pt x="8" y="72"/>
                </a:cubicBezTo>
                <a:cubicBezTo>
                  <a:pt x="20" y="72"/>
                  <a:pt x="20" y="72"/>
                  <a:pt x="20" y="72"/>
                </a:cubicBezTo>
                <a:cubicBezTo>
                  <a:pt x="22" y="72"/>
                  <a:pt x="24" y="70"/>
                  <a:pt x="24" y="68"/>
                </a:cubicBezTo>
                <a:cubicBezTo>
                  <a:pt x="24" y="66"/>
                  <a:pt x="22" y="64"/>
                  <a:pt x="20" y="64"/>
                </a:cubicBezTo>
                <a:cubicBezTo>
                  <a:pt x="8" y="64"/>
                  <a:pt x="8" y="64"/>
                  <a:pt x="8" y="64"/>
                </a:cubicBezTo>
                <a:cubicBezTo>
                  <a:pt x="8" y="48"/>
                  <a:pt x="8" y="48"/>
                  <a:pt x="8" y="48"/>
                </a:cubicBezTo>
                <a:cubicBezTo>
                  <a:pt x="64" y="42"/>
                  <a:pt x="64" y="42"/>
                  <a:pt x="64" y="42"/>
                </a:cubicBezTo>
                <a:cubicBezTo>
                  <a:pt x="64" y="110"/>
                  <a:pt x="64" y="110"/>
                  <a:pt x="64" y="110"/>
                </a:cubicBezTo>
                <a:lnTo>
                  <a:pt x="8" y="104"/>
                </a:lnTo>
                <a:close/>
                <a:moveTo>
                  <a:pt x="52" y="152"/>
                </a:moveTo>
                <a:cubicBezTo>
                  <a:pt x="44" y="116"/>
                  <a:pt x="44" y="116"/>
                  <a:pt x="44" y="116"/>
                </a:cubicBezTo>
                <a:cubicBezTo>
                  <a:pt x="67" y="119"/>
                  <a:pt x="67" y="119"/>
                  <a:pt x="67" y="119"/>
                </a:cubicBezTo>
                <a:cubicBezTo>
                  <a:pt x="68" y="119"/>
                  <a:pt x="68" y="119"/>
                  <a:pt x="68" y="119"/>
                </a:cubicBezTo>
                <a:cubicBezTo>
                  <a:pt x="75" y="152"/>
                  <a:pt x="75" y="152"/>
                  <a:pt x="75" y="152"/>
                </a:cubicBezTo>
                <a:lnTo>
                  <a:pt x="52" y="152"/>
                </a:lnTo>
                <a:close/>
                <a:moveTo>
                  <a:pt x="77" y="160"/>
                </a:moveTo>
                <a:cubicBezTo>
                  <a:pt x="79" y="168"/>
                  <a:pt x="79" y="168"/>
                  <a:pt x="79" y="168"/>
                </a:cubicBezTo>
                <a:cubicBezTo>
                  <a:pt x="55" y="168"/>
                  <a:pt x="55" y="168"/>
                  <a:pt x="55" y="168"/>
                </a:cubicBezTo>
                <a:cubicBezTo>
                  <a:pt x="53" y="160"/>
                  <a:pt x="53" y="160"/>
                  <a:pt x="53" y="160"/>
                </a:cubicBezTo>
                <a:lnTo>
                  <a:pt x="77" y="160"/>
                </a:lnTo>
                <a:close/>
                <a:moveTo>
                  <a:pt x="128" y="129"/>
                </a:moveTo>
                <a:cubicBezTo>
                  <a:pt x="72" y="112"/>
                  <a:pt x="72" y="112"/>
                  <a:pt x="72" y="112"/>
                </a:cubicBezTo>
                <a:cubicBezTo>
                  <a:pt x="72" y="40"/>
                  <a:pt x="72" y="40"/>
                  <a:pt x="72" y="40"/>
                </a:cubicBezTo>
                <a:cubicBezTo>
                  <a:pt x="128" y="23"/>
                  <a:pt x="128" y="23"/>
                  <a:pt x="128" y="23"/>
                </a:cubicBezTo>
                <a:lnTo>
                  <a:pt x="128" y="129"/>
                </a:lnTo>
                <a:close/>
                <a:moveTo>
                  <a:pt x="144" y="140"/>
                </a:moveTo>
                <a:cubicBezTo>
                  <a:pt x="144" y="142"/>
                  <a:pt x="142" y="144"/>
                  <a:pt x="140" y="144"/>
                </a:cubicBezTo>
                <a:cubicBezTo>
                  <a:pt x="138" y="144"/>
                  <a:pt x="136" y="142"/>
                  <a:pt x="136" y="140"/>
                </a:cubicBezTo>
                <a:cubicBezTo>
                  <a:pt x="136" y="12"/>
                  <a:pt x="136" y="12"/>
                  <a:pt x="136" y="12"/>
                </a:cubicBezTo>
                <a:cubicBezTo>
                  <a:pt x="136" y="10"/>
                  <a:pt x="138" y="8"/>
                  <a:pt x="140" y="8"/>
                </a:cubicBezTo>
                <a:cubicBezTo>
                  <a:pt x="142" y="8"/>
                  <a:pt x="144" y="10"/>
                  <a:pt x="144" y="12"/>
                </a:cubicBezTo>
                <a:lnTo>
                  <a:pt x="144" y="140"/>
                </a:lnTo>
                <a:close/>
                <a:moveTo>
                  <a:pt x="152" y="92"/>
                </a:moveTo>
                <a:cubicBezTo>
                  <a:pt x="152" y="60"/>
                  <a:pt x="152" y="60"/>
                  <a:pt x="152" y="60"/>
                </a:cubicBezTo>
                <a:cubicBezTo>
                  <a:pt x="161" y="60"/>
                  <a:pt x="168" y="67"/>
                  <a:pt x="168" y="76"/>
                </a:cubicBezTo>
                <a:cubicBezTo>
                  <a:pt x="168" y="85"/>
                  <a:pt x="161" y="92"/>
                  <a:pt x="152" y="92"/>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uk-UA" dirty="0"/>
          </a:p>
        </p:txBody>
      </p:sp>
      <p:sp>
        <p:nvSpPr>
          <p:cNvPr id="26" name="Freeform 239"/>
          <p:cNvSpPr>
            <a:spLocks noEditPoints="1"/>
          </p:cNvSpPr>
          <p:nvPr/>
        </p:nvSpPr>
        <p:spPr bwMode="auto">
          <a:xfrm>
            <a:off x="2439795" y="6990879"/>
            <a:ext cx="689993" cy="705321"/>
          </a:xfrm>
          <a:custGeom>
            <a:avLst/>
            <a:gdLst>
              <a:gd name="T0" fmla="*/ 16 w 176"/>
              <a:gd name="T1" fmla="*/ 32 h 176"/>
              <a:gd name="T2" fmla="*/ 0 w 176"/>
              <a:gd name="T3" fmla="*/ 160 h 176"/>
              <a:gd name="T4" fmla="*/ 128 w 176"/>
              <a:gd name="T5" fmla="*/ 176 h 176"/>
              <a:gd name="T6" fmla="*/ 144 w 176"/>
              <a:gd name="T7" fmla="*/ 48 h 176"/>
              <a:gd name="T8" fmla="*/ 136 w 176"/>
              <a:gd name="T9" fmla="*/ 160 h 176"/>
              <a:gd name="T10" fmla="*/ 16 w 176"/>
              <a:gd name="T11" fmla="*/ 168 h 176"/>
              <a:gd name="T12" fmla="*/ 8 w 176"/>
              <a:gd name="T13" fmla="*/ 72 h 176"/>
              <a:gd name="T14" fmla="*/ 136 w 176"/>
              <a:gd name="T15" fmla="*/ 160 h 176"/>
              <a:gd name="T16" fmla="*/ 8 w 176"/>
              <a:gd name="T17" fmla="*/ 64 h 176"/>
              <a:gd name="T18" fmla="*/ 16 w 176"/>
              <a:gd name="T19" fmla="*/ 40 h 176"/>
              <a:gd name="T20" fmla="*/ 136 w 176"/>
              <a:gd name="T21" fmla="*/ 48 h 176"/>
              <a:gd name="T22" fmla="*/ 36 w 176"/>
              <a:gd name="T23" fmla="*/ 48 h 176"/>
              <a:gd name="T24" fmla="*/ 36 w 176"/>
              <a:gd name="T25" fmla="*/ 56 h 176"/>
              <a:gd name="T26" fmla="*/ 36 w 176"/>
              <a:gd name="T27" fmla="*/ 48 h 176"/>
              <a:gd name="T28" fmla="*/ 16 w 176"/>
              <a:gd name="T29" fmla="*/ 52 h 176"/>
              <a:gd name="T30" fmla="*/ 24 w 176"/>
              <a:gd name="T31" fmla="*/ 52 h 176"/>
              <a:gd name="T32" fmla="*/ 160 w 176"/>
              <a:gd name="T33" fmla="*/ 0 h 176"/>
              <a:gd name="T34" fmla="*/ 32 w 176"/>
              <a:gd name="T35" fmla="*/ 16 h 176"/>
              <a:gd name="T36" fmla="*/ 36 w 176"/>
              <a:gd name="T37" fmla="*/ 24 h 176"/>
              <a:gd name="T38" fmla="*/ 40 w 176"/>
              <a:gd name="T39" fmla="*/ 16 h 176"/>
              <a:gd name="T40" fmla="*/ 160 w 176"/>
              <a:gd name="T41" fmla="*/ 8 h 176"/>
              <a:gd name="T42" fmla="*/ 168 w 176"/>
              <a:gd name="T43" fmla="*/ 128 h 176"/>
              <a:gd name="T44" fmla="*/ 156 w 176"/>
              <a:gd name="T45" fmla="*/ 136 h 176"/>
              <a:gd name="T46" fmla="*/ 156 w 176"/>
              <a:gd name="T47" fmla="*/ 144 h 176"/>
              <a:gd name="T48" fmla="*/ 176 w 176"/>
              <a:gd name="T49" fmla="*/ 128 h 176"/>
              <a:gd name="T50" fmla="*/ 160 w 176"/>
              <a:gd name="T51" fmla="*/ 0 h 176"/>
              <a:gd name="T52" fmla="*/ 48 w 176"/>
              <a:gd name="T53" fmla="*/ 52 h 176"/>
              <a:gd name="T54" fmla="*/ 56 w 176"/>
              <a:gd name="T55" fmla="*/ 52 h 176"/>
              <a:gd name="T56" fmla="*/ 124 w 176"/>
              <a:gd name="T57" fmla="*/ 48 h 176"/>
              <a:gd name="T58" fmla="*/ 64 w 176"/>
              <a:gd name="T59" fmla="*/ 52 h 176"/>
              <a:gd name="T60" fmla="*/ 124 w 176"/>
              <a:gd name="T61" fmla="*/ 56 h 176"/>
              <a:gd name="T62" fmla="*/ 124 w 176"/>
              <a:gd name="T63"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6" h="176">
                <a:moveTo>
                  <a:pt x="128" y="32"/>
                </a:moveTo>
                <a:cubicBezTo>
                  <a:pt x="16" y="32"/>
                  <a:pt x="16" y="32"/>
                  <a:pt x="16" y="32"/>
                </a:cubicBezTo>
                <a:cubicBezTo>
                  <a:pt x="7" y="32"/>
                  <a:pt x="0" y="39"/>
                  <a:pt x="0" y="48"/>
                </a:cubicBezTo>
                <a:cubicBezTo>
                  <a:pt x="0" y="160"/>
                  <a:pt x="0" y="160"/>
                  <a:pt x="0" y="160"/>
                </a:cubicBezTo>
                <a:cubicBezTo>
                  <a:pt x="0" y="169"/>
                  <a:pt x="7" y="176"/>
                  <a:pt x="16" y="176"/>
                </a:cubicBezTo>
                <a:cubicBezTo>
                  <a:pt x="128" y="176"/>
                  <a:pt x="128" y="176"/>
                  <a:pt x="128" y="176"/>
                </a:cubicBezTo>
                <a:cubicBezTo>
                  <a:pt x="137" y="176"/>
                  <a:pt x="144" y="169"/>
                  <a:pt x="144" y="160"/>
                </a:cubicBezTo>
                <a:cubicBezTo>
                  <a:pt x="144" y="48"/>
                  <a:pt x="144" y="48"/>
                  <a:pt x="144" y="48"/>
                </a:cubicBezTo>
                <a:cubicBezTo>
                  <a:pt x="144" y="39"/>
                  <a:pt x="137" y="32"/>
                  <a:pt x="128" y="32"/>
                </a:cubicBezTo>
                <a:moveTo>
                  <a:pt x="136" y="160"/>
                </a:moveTo>
                <a:cubicBezTo>
                  <a:pt x="136" y="164"/>
                  <a:pt x="132" y="168"/>
                  <a:pt x="128" y="168"/>
                </a:cubicBezTo>
                <a:cubicBezTo>
                  <a:pt x="16" y="168"/>
                  <a:pt x="16" y="168"/>
                  <a:pt x="16" y="168"/>
                </a:cubicBezTo>
                <a:cubicBezTo>
                  <a:pt x="12" y="168"/>
                  <a:pt x="8" y="164"/>
                  <a:pt x="8" y="160"/>
                </a:cubicBezTo>
                <a:cubicBezTo>
                  <a:pt x="8" y="72"/>
                  <a:pt x="8" y="72"/>
                  <a:pt x="8" y="72"/>
                </a:cubicBezTo>
                <a:cubicBezTo>
                  <a:pt x="136" y="72"/>
                  <a:pt x="136" y="72"/>
                  <a:pt x="136" y="72"/>
                </a:cubicBezTo>
                <a:lnTo>
                  <a:pt x="136" y="160"/>
                </a:lnTo>
                <a:close/>
                <a:moveTo>
                  <a:pt x="136" y="64"/>
                </a:moveTo>
                <a:cubicBezTo>
                  <a:pt x="8" y="64"/>
                  <a:pt x="8" y="64"/>
                  <a:pt x="8" y="64"/>
                </a:cubicBezTo>
                <a:cubicBezTo>
                  <a:pt x="8" y="48"/>
                  <a:pt x="8" y="48"/>
                  <a:pt x="8" y="48"/>
                </a:cubicBezTo>
                <a:cubicBezTo>
                  <a:pt x="8" y="44"/>
                  <a:pt x="12" y="40"/>
                  <a:pt x="16" y="40"/>
                </a:cubicBezTo>
                <a:cubicBezTo>
                  <a:pt x="128" y="40"/>
                  <a:pt x="128" y="40"/>
                  <a:pt x="128" y="40"/>
                </a:cubicBezTo>
                <a:cubicBezTo>
                  <a:pt x="132" y="40"/>
                  <a:pt x="136" y="44"/>
                  <a:pt x="136" y="48"/>
                </a:cubicBezTo>
                <a:lnTo>
                  <a:pt x="136" y="64"/>
                </a:lnTo>
                <a:close/>
                <a:moveTo>
                  <a:pt x="36" y="48"/>
                </a:moveTo>
                <a:cubicBezTo>
                  <a:pt x="34" y="48"/>
                  <a:pt x="32" y="50"/>
                  <a:pt x="32" y="52"/>
                </a:cubicBezTo>
                <a:cubicBezTo>
                  <a:pt x="32" y="54"/>
                  <a:pt x="34" y="56"/>
                  <a:pt x="36" y="56"/>
                </a:cubicBezTo>
                <a:cubicBezTo>
                  <a:pt x="38" y="56"/>
                  <a:pt x="40" y="54"/>
                  <a:pt x="40" y="52"/>
                </a:cubicBezTo>
                <a:cubicBezTo>
                  <a:pt x="40" y="50"/>
                  <a:pt x="38" y="48"/>
                  <a:pt x="36" y="48"/>
                </a:cubicBezTo>
                <a:moveTo>
                  <a:pt x="20" y="48"/>
                </a:moveTo>
                <a:cubicBezTo>
                  <a:pt x="18" y="48"/>
                  <a:pt x="16" y="50"/>
                  <a:pt x="16" y="52"/>
                </a:cubicBezTo>
                <a:cubicBezTo>
                  <a:pt x="16" y="54"/>
                  <a:pt x="18" y="56"/>
                  <a:pt x="20" y="56"/>
                </a:cubicBezTo>
                <a:cubicBezTo>
                  <a:pt x="22" y="56"/>
                  <a:pt x="24" y="54"/>
                  <a:pt x="24" y="52"/>
                </a:cubicBezTo>
                <a:cubicBezTo>
                  <a:pt x="24" y="50"/>
                  <a:pt x="22" y="48"/>
                  <a:pt x="20" y="48"/>
                </a:cubicBezTo>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128"/>
                  <a:pt x="168" y="128"/>
                  <a:pt x="168" y="128"/>
                </a:cubicBezTo>
                <a:cubicBezTo>
                  <a:pt x="168" y="132"/>
                  <a:pt x="164" y="136"/>
                  <a:pt x="160" y="136"/>
                </a:cubicBezTo>
                <a:cubicBezTo>
                  <a:pt x="156" y="136"/>
                  <a:pt x="156" y="136"/>
                  <a:pt x="156" y="136"/>
                </a:cubicBezTo>
                <a:cubicBezTo>
                  <a:pt x="154" y="136"/>
                  <a:pt x="152" y="138"/>
                  <a:pt x="152" y="140"/>
                </a:cubicBezTo>
                <a:cubicBezTo>
                  <a:pt x="152" y="142"/>
                  <a:pt x="154" y="144"/>
                  <a:pt x="156" y="144"/>
                </a:cubicBezTo>
                <a:cubicBezTo>
                  <a:pt x="160" y="144"/>
                  <a:pt x="160" y="144"/>
                  <a:pt x="160" y="144"/>
                </a:cubicBezTo>
                <a:cubicBezTo>
                  <a:pt x="169" y="144"/>
                  <a:pt x="176" y="137"/>
                  <a:pt x="176" y="128"/>
                </a:cubicBezTo>
                <a:cubicBezTo>
                  <a:pt x="176" y="16"/>
                  <a:pt x="176" y="16"/>
                  <a:pt x="176" y="16"/>
                </a:cubicBezTo>
                <a:cubicBezTo>
                  <a:pt x="176" y="7"/>
                  <a:pt x="169" y="0"/>
                  <a:pt x="160" y="0"/>
                </a:cubicBezTo>
                <a:moveTo>
                  <a:pt x="52" y="48"/>
                </a:moveTo>
                <a:cubicBezTo>
                  <a:pt x="50" y="48"/>
                  <a:pt x="48" y="50"/>
                  <a:pt x="48" y="52"/>
                </a:cubicBezTo>
                <a:cubicBezTo>
                  <a:pt x="48" y="54"/>
                  <a:pt x="50" y="56"/>
                  <a:pt x="52" y="56"/>
                </a:cubicBezTo>
                <a:cubicBezTo>
                  <a:pt x="54" y="56"/>
                  <a:pt x="56" y="54"/>
                  <a:pt x="56" y="52"/>
                </a:cubicBezTo>
                <a:cubicBezTo>
                  <a:pt x="56" y="50"/>
                  <a:pt x="54" y="48"/>
                  <a:pt x="52" y="48"/>
                </a:cubicBezTo>
                <a:moveTo>
                  <a:pt x="124" y="48"/>
                </a:moveTo>
                <a:cubicBezTo>
                  <a:pt x="68" y="48"/>
                  <a:pt x="68" y="48"/>
                  <a:pt x="68" y="48"/>
                </a:cubicBezTo>
                <a:cubicBezTo>
                  <a:pt x="66" y="48"/>
                  <a:pt x="64" y="50"/>
                  <a:pt x="64" y="52"/>
                </a:cubicBezTo>
                <a:cubicBezTo>
                  <a:pt x="64" y="54"/>
                  <a:pt x="66" y="56"/>
                  <a:pt x="68" y="56"/>
                </a:cubicBezTo>
                <a:cubicBezTo>
                  <a:pt x="124" y="56"/>
                  <a:pt x="124" y="56"/>
                  <a:pt x="124" y="56"/>
                </a:cubicBezTo>
                <a:cubicBezTo>
                  <a:pt x="126" y="56"/>
                  <a:pt x="128" y="54"/>
                  <a:pt x="128" y="52"/>
                </a:cubicBezTo>
                <a:cubicBezTo>
                  <a:pt x="128" y="50"/>
                  <a:pt x="126" y="48"/>
                  <a:pt x="124" y="48"/>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uk-UA"/>
          </a:p>
        </p:txBody>
      </p:sp>
    </p:spTree>
    <p:extLst>
      <p:ext uri="{BB962C8B-B14F-4D97-AF65-F5344CB8AC3E}">
        <p14:creationId xmlns:p14="http://schemas.microsoft.com/office/powerpoint/2010/main" val="82274915"/>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761881"/>
            <a:ext cx="5448300" cy="1338828"/>
          </a:xfrm>
        </p:spPr>
        <p:txBody>
          <a:bodyPr/>
          <a:lstStyle/>
          <a:p>
            <a:r>
              <a:rPr lang="en-US" dirty="0"/>
              <a:t>more information and resources</a:t>
            </a:r>
            <a:endParaRPr lang="uk-UA" dirty="0"/>
          </a:p>
        </p:txBody>
      </p:sp>
      <p:sp>
        <p:nvSpPr>
          <p:cNvPr id="3" name="Slide Number Placeholder 2"/>
          <p:cNvSpPr>
            <a:spLocks noGrp="1"/>
          </p:cNvSpPr>
          <p:nvPr>
            <p:ph type="sldNum" sz="quarter" idx="10"/>
          </p:nvPr>
        </p:nvSpPr>
        <p:spPr/>
        <p:txBody>
          <a:bodyPr/>
          <a:lstStyle/>
          <a:p>
            <a:r>
              <a:rPr lang="en-US"/>
              <a:t>page</a:t>
            </a:r>
          </a:p>
          <a:p>
            <a:r>
              <a:rPr lang="en-US"/>
              <a:t>0</a:t>
            </a:r>
            <a:fld id="{37D409AB-2201-4E18-8A34-C31753AD9B06}" type="slidenum">
              <a:rPr smtClean="0"/>
              <a:pPr/>
              <a:t>13</a:t>
            </a:fld>
            <a:endParaRPr/>
          </a:p>
        </p:txBody>
      </p:sp>
      <p:grpSp>
        <p:nvGrpSpPr>
          <p:cNvPr id="6" name="Group 5"/>
          <p:cNvGrpSpPr/>
          <p:nvPr/>
        </p:nvGrpSpPr>
        <p:grpSpPr>
          <a:xfrm>
            <a:off x="2106143" y="4343400"/>
            <a:ext cx="6453479" cy="2322437"/>
            <a:chOff x="2106142" y="2628900"/>
            <a:chExt cx="6453479" cy="2322437"/>
          </a:xfrm>
        </p:grpSpPr>
        <p:grpSp>
          <p:nvGrpSpPr>
            <p:cNvPr id="5" name="Group 4"/>
            <p:cNvGrpSpPr/>
            <p:nvPr/>
          </p:nvGrpSpPr>
          <p:grpSpPr>
            <a:xfrm>
              <a:off x="4745227" y="2698379"/>
              <a:ext cx="3814394" cy="2252958"/>
              <a:chOff x="3798326" y="2209889"/>
              <a:chExt cx="3814394" cy="2252958"/>
            </a:xfrm>
          </p:grpSpPr>
          <p:sp>
            <p:nvSpPr>
              <p:cNvPr id="8" name="TextBox 7"/>
              <p:cNvSpPr txBox="1"/>
              <p:nvPr/>
            </p:nvSpPr>
            <p:spPr>
              <a:xfrm>
                <a:off x="3798326" y="2209889"/>
                <a:ext cx="3272129" cy="1200329"/>
              </a:xfrm>
              <a:prstGeom prst="rect">
                <a:avLst/>
              </a:prstGeom>
              <a:noFill/>
            </p:spPr>
            <p:txBody>
              <a:bodyPr wrap="square" rtlCol="0">
                <a:spAutoFit/>
              </a:bodyPr>
              <a:lstStyle/>
              <a:p>
                <a:r>
                  <a:rPr lang="en-US" sz="3600" dirty="0">
                    <a:latin typeface="+mj-lt"/>
                  </a:rPr>
                  <a:t>Beyond School Bells</a:t>
                </a:r>
                <a:endParaRPr lang="uk-UA" sz="3600" dirty="0">
                  <a:latin typeface="+mj-lt"/>
                </a:endParaRPr>
              </a:p>
            </p:txBody>
          </p:sp>
          <p:sp>
            <p:nvSpPr>
              <p:cNvPr id="9" name="TextBox 8"/>
              <p:cNvSpPr txBox="1"/>
              <p:nvPr/>
            </p:nvSpPr>
            <p:spPr>
              <a:xfrm>
                <a:off x="3807191" y="3447184"/>
                <a:ext cx="3805529" cy="1015663"/>
              </a:xfrm>
              <a:prstGeom prst="rect">
                <a:avLst/>
              </a:prstGeom>
              <a:noFill/>
            </p:spPr>
            <p:txBody>
              <a:bodyPr wrap="square" rtlCol="0">
                <a:spAutoFit/>
              </a:bodyPr>
              <a:lstStyle/>
              <a:p>
                <a:r>
                  <a:rPr lang="en-US" sz="2000" dirty="0">
                    <a:solidFill>
                      <a:schemeClr val="tx2"/>
                    </a:solidFill>
                  </a:rPr>
                  <a:t>Resources, research, ideas and tools to help ELOs be successful. </a:t>
                </a:r>
                <a:endParaRPr lang="uk-UA" sz="2000" dirty="0">
                  <a:solidFill>
                    <a:schemeClr val="tx2"/>
                  </a:solidFill>
                </a:endParaRPr>
              </a:p>
            </p:txBody>
          </p:sp>
        </p:grpSp>
        <p:sp>
          <p:nvSpPr>
            <p:cNvPr id="4" name="Oval 3"/>
            <p:cNvSpPr/>
            <p:nvPr/>
          </p:nvSpPr>
          <p:spPr>
            <a:xfrm>
              <a:off x="2106142" y="2628900"/>
              <a:ext cx="2286000" cy="228600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grpSp>
      <p:grpSp>
        <p:nvGrpSpPr>
          <p:cNvPr id="12" name="Group 11"/>
          <p:cNvGrpSpPr/>
          <p:nvPr/>
        </p:nvGrpSpPr>
        <p:grpSpPr>
          <a:xfrm>
            <a:off x="2106143" y="7391400"/>
            <a:ext cx="6453479" cy="2286000"/>
            <a:chOff x="2106142" y="5676900"/>
            <a:chExt cx="6453479" cy="2286000"/>
          </a:xfrm>
        </p:grpSpPr>
        <p:grpSp>
          <p:nvGrpSpPr>
            <p:cNvPr id="26" name="Group 25"/>
            <p:cNvGrpSpPr/>
            <p:nvPr/>
          </p:nvGrpSpPr>
          <p:grpSpPr>
            <a:xfrm>
              <a:off x="4754092" y="5676900"/>
              <a:ext cx="3805529" cy="1986107"/>
              <a:chOff x="3807191" y="2140410"/>
              <a:chExt cx="3805529" cy="1986107"/>
            </a:xfrm>
          </p:grpSpPr>
          <p:sp>
            <p:nvSpPr>
              <p:cNvPr id="33" name="TextBox 32"/>
              <p:cNvSpPr txBox="1"/>
              <p:nvPr/>
            </p:nvSpPr>
            <p:spPr>
              <a:xfrm>
                <a:off x="3807191" y="2140410"/>
                <a:ext cx="3551707" cy="1200329"/>
              </a:xfrm>
              <a:prstGeom prst="rect">
                <a:avLst/>
              </a:prstGeom>
              <a:noFill/>
            </p:spPr>
            <p:txBody>
              <a:bodyPr wrap="square" rtlCol="0">
                <a:spAutoFit/>
              </a:bodyPr>
              <a:lstStyle/>
              <a:p>
                <a:r>
                  <a:rPr lang="en-US" sz="3600" dirty="0">
                    <a:latin typeface="+mj-lt"/>
                  </a:rPr>
                  <a:t>Nebraska Extension &amp; 4-H</a:t>
                </a:r>
                <a:endParaRPr lang="uk-UA" sz="3600" dirty="0">
                  <a:latin typeface="+mj-lt"/>
                </a:endParaRPr>
              </a:p>
            </p:txBody>
          </p:sp>
          <p:sp>
            <p:nvSpPr>
              <p:cNvPr id="34" name="TextBox 33"/>
              <p:cNvSpPr txBox="1"/>
              <p:nvPr/>
            </p:nvSpPr>
            <p:spPr>
              <a:xfrm>
                <a:off x="3807191" y="3418631"/>
                <a:ext cx="3805529" cy="707886"/>
              </a:xfrm>
              <a:prstGeom prst="rect">
                <a:avLst/>
              </a:prstGeom>
              <a:noFill/>
            </p:spPr>
            <p:txBody>
              <a:bodyPr wrap="square" rtlCol="0">
                <a:spAutoFit/>
              </a:bodyPr>
              <a:lstStyle/>
              <a:p>
                <a:r>
                  <a:rPr lang="en-US" sz="2000" dirty="0">
                    <a:solidFill>
                      <a:schemeClr val="tx2"/>
                    </a:solidFill>
                  </a:rPr>
                  <a:t>Programs and resources for Nebraska’s youth. </a:t>
                </a:r>
                <a:endParaRPr lang="uk-UA" sz="2000" dirty="0">
                  <a:solidFill>
                    <a:schemeClr val="tx2"/>
                  </a:solidFill>
                </a:endParaRPr>
              </a:p>
            </p:txBody>
          </p:sp>
        </p:grpSp>
        <p:sp>
          <p:nvSpPr>
            <p:cNvPr id="28" name="Oval 27"/>
            <p:cNvSpPr/>
            <p:nvPr/>
          </p:nvSpPr>
          <p:spPr>
            <a:xfrm>
              <a:off x="2106142" y="5676900"/>
              <a:ext cx="2286000" cy="228600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grpSp>
      <p:grpSp>
        <p:nvGrpSpPr>
          <p:cNvPr id="10" name="Group 9"/>
          <p:cNvGrpSpPr/>
          <p:nvPr/>
        </p:nvGrpSpPr>
        <p:grpSpPr>
          <a:xfrm>
            <a:off x="9777122" y="4343400"/>
            <a:ext cx="6453479" cy="2286000"/>
            <a:chOff x="9777121" y="2628900"/>
            <a:chExt cx="6453479" cy="2286000"/>
          </a:xfrm>
        </p:grpSpPr>
        <p:grpSp>
          <p:nvGrpSpPr>
            <p:cNvPr id="41" name="Group 40"/>
            <p:cNvGrpSpPr/>
            <p:nvPr/>
          </p:nvGrpSpPr>
          <p:grpSpPr>
            <a:xfrm>
              <a:off x="12425071" y="3101304"/>
              <a:ext cx="3805529" cy="1341192"/>
              <a:chOff x="3807191" y="2612814"/>
              <a:chExt cx="3805529" cy="1341192"/>
            </a:xfrm>
          </p:grpSpPr>
          <p:sp>
            <p:nvSpPr>
              <p:cNvPr id="45" name="TextBox 44"/>
              <p:cNvSpPr txBox="1"/>
              <p:nvPr/>
            </p:nvSpPr>
            <p:spPr>
              <a:xfrm>
                <a:off x="3807191" y="2612814"/>
                <a:ext cx="3272129" cy="646331"/>
              </a:xfrm>
              <a:prstGeom prst="rect">
                <a:avLst/>
              </a:prstGeom>
              <a:noFill/>
            </p:spPr>
            <p:txBody>
              <a:bodyPr wrap="square" rtlCol="0">
                <a:spAutoFit/>
              </a:bodyPr>
              <a:lstStyle/>
              <a:p>
                <a:r>
                  <a:rPr lang="en-US" sz="3600" dirty="0" err="1">
                    <a:latin typeface="+mj-lt"/>
                  </a:rPr>
                  <a:t>AQuESTT</a:t>
                </a:r>
                <a:endParaRPr lang="uk-UA" sz="3600" dirty="0">
                  <a:latin typeface="+mj-lt"/>
                </a:endParaRPr>
              </a:p>
            </p:txBody>
          </p:sp>
          <p:sp>
            <p:nvSpPr>
              <p:cNvPr id="46" name="TextBox 45"/>
              <p:cNvSpPr txBox="1"/>
              <p:nvPr/>
            </p:nvSpPr>
            <p:spPr>
              <a:xfrm>
                <a:off x="3807191" y="3246120"/>
                <a:ext cx="3805529" cy="707886"/>
              </a:xfrm>
              <a:prstGeom prst="rect">
                <a:avLst/>
              </a:prstGeom>
              <a:noFill/>
            </p:spPr>
            <p:txBody>
              <a:bodyPr wrap="square" rtlCol="0">
                <a:spAutoFit/>
              </a:bodyPr>
              <a:lstStyle/>
              <a:p>
                <a:r>
                  <a:rPr lang="en-US" sz="2000" dirty="0">
                    <a:solidFill>
                      <a:schemeClr val="tx2"/>
                    </a:solidFill>
                  </a:rPr>
                  <a:t>Nebraska’s measurement of school quality. </a:t>
                </a:r>
                <a:endParaRPr lang="uk-UA" sz="2000" dirty="0">
                  <a:solidFill>
                    <a:schemeClr val="tx2"/>
                  </a:solidFill>
                </a:endParaRPr>
              </a:p>
            </p:txBody>
          </p:sp>
        </p:grpSp>
        <p:sp>
          <p:nvSpPr>
            <p:cNvPr id="43" name="Oval 42"/>
            <p:cNvSpPr/>
            <p:nvPr/>
          </p:nvSpPr>
          <p:spPr>
            <a:xfrm>
              <a:off x="9777121" y="2628900"/>
              <a:ext cx="2286000" cy="228600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grpSp>
      <p:grpSp>
        <p:nvGrpSpPr>
          <p:cNvPr id="11" name="Group 10"/>
          <p:cNvGrpSpPr/>
          <p:nvPr/>
        </p:nvGrpSpPr>
        <p:grpSpPr>
          <a:xfrm>
            <a:off x="9777122" y="7365840"/>
            <a:ext cx="6453478" cy="2311560"/>
            <a:chOff x="9777121" y="5651340"/>
            <a:chExt cx="6453478" cy="2311560"/>
          </a:xfrm>
        </p:grpSpPr>
        <p:grpSp>
          <p:nvGrpSpPr>
            <p:cNvPr id="48" name="Group 47"/>
            <p:cNvGrpSpPr/>
            <p:nvPr/>
          </p:nvGrpSpPr>
          <p:grpSpPr>
            <a:xfrm>
              <a:off x="12425070" y="5651340"/>
              <a:ext cx="3805529" cy="1770152"/>
              <a:chOff x="3807190" y="2114850"/>
              <a:chExt cx="3805529" cy="1770152"/>
            </a:xfrm>
          </p:grpSpPr>
          <p:sp>
            <p:nvSpPr>
              <p:cNvPr id="52" name="TextBox 51"/>
              <p:cNvSpPr txBox="1"/>
              <p:nvPr/>
            </p:nvSpPr>
            <p:spPr>
              <a:xfrm>
                <a:off x="3813817" y="2114850"/>
                <a:ext cx="3272129" cy="1200329"/>
              </a:xfrm>
              <a:prstGeom prst="rect">
                <a:avLst/>
              </a:prstGeom>
              <a:noFill/>
            </p:spPr>
            <p:txBody>
              <a:bodyPr wrap="square" rtlCol="0">
                <a:spAutoFit/>
              </a:bodyPr>
              <a:lstStyle/>
              <a:p>
                <a:r>
                  <a:rPr lang="en-US" sz="3600" dirty="0">
                    <a:latin typeface="+mj-lt"/>
                  </a:rPr>
                  <a:t>(our organization)</a:t>
                </a:r>
                <a:endParaRPr lang="uk-UA" sz="3600" dirty="0">
                  <a:latin typeface="+mj-lt"/>
                </a:endParaRPr>
              </a:p>
            </p:txBody>
          </p:sp>
          <p:sp>
            <p:nvSpPr>
              <p:cNvPr id="53" name="TextBox 52"/>
              <p:cNvSpPr txBox="1"/>
              <p:nvPr/>
            </p:nvSpPr>
            <p:spPr>
              <a:xfrm>
                <a:off x="3807190" y="3484892"/>
                <a:ext cx="3805529" cy="400110"/>
              </a:xfrm>
              <a:prstGeom prst="rect">
                <a:avLst/>
              </a:prstGeom>
              <a:noFill/>
            </p:spPr>
            <p:txBody>
              <a:bodyPr wrap="square" rtlCol="0">
                <a:spAutoFit/>
              </a:bodyPr>
              <a:lstStyle/>
              <a:p>
                <a:r>
                  <a:rPr lang="en-US" sz="2000" dirty="0">
                    <a:solidFill>
                      <a:schemeClr val="tx2"/>
                    </a:solidFill>
                  </a:rPr>
                  <a:t>(brief description)</a:t>
                </a:r>
                <a:endParaRPr lang="uk-UA" sz="2000" dirty="0">
                  <a:solidFill>
                    <a:schemeClr val="tx2"/>
                  </a:solidFill>
                </a:endParaRPr>
              </a:p>
            </p:txBody>
          </p:sp>
        </p:grpSp>
        <p:sp>
          <p:nvSpPr>
            <p:cNvPr id="50" name="Oval 49"/>
            <p:cNvSpPr/>
            <p:nvPr/>
          </p:nvSpPr>
          <p:spPr>
            <a:xfrm>
              <a:off x="9777121" y="5676900"/>
              <a:ext cx="2286000" cy="228600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grpSp>
      <p:pic>
        <p:nvPicPr>
          <p:cNvPr id="1026" name="Picture 2" descr="Beyond School Bel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1831" y="4876800"/>
            <a:ext cx="2045369"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QuESTT for Nebrask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750" y="5334000"/>
            <a:ext cx="2086187" cy="4023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nebraska 4h "/>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6250" b="96181" l="4167" r="96875">
                        <a14:foregroundMark x1="75000" y1="29861" x2="75000" y2="29861"/>
                        <a14:foregroundMark x1="75000" y1="29861" x2="75000" y2="29861"/>
                        <a14:foregroundMark x1="75694" y1="32292" x2="76389" y2="32292"/>
                        <a14:foregroundMark x1="76389" y1="32292" x2="76389" y2="32292"/>
                        <a14:foregroundMark x1="76389" y1="31944" x2="76389" y2="31944"/>
                        <a14:foregroundMark x1="77083" y1="29167" x2="77083" y2="29167"/>
                        <a14:foregroundMark x1="61111" y1="35069" x2="61111" y2="35069"/>
                        <a14:foregroundMark x1="61111" y1="35069" x2="61111" y2="35069"/>
                        <a14:foregroundMark x1="76736" y1="44444" x2="76736" y2="44444"/>
                        <a14:foregroundMark x1="76736" y1="44444" x2="76736" y2="44444"/>
                        <a14:foregroundMark x1="88194" y1="62847" x2="88194" y2="62847"/>
                        <a14:foregroundMark x1="78472" y1="57986" x2="78472" y2="57986"/>
                        <a14:foregroundMark x1="68750" y1="62153" x2="68750" y2="62153"/>
                        <a14:foregroundMark x1="62847" y1="59722" x2="62847" y2="59722"/>
                        <a14:foregroundMark x1="51389" y1="69097" x2="51389" y2="69097"/>
                        <a14:foregroundMark x1="38194" y1="65972" x2="38194" y2="65972"/>
                        <a14:foregroundMark x1="29861" y1="59028" x2="29861" y2="59028"/>
                        <a14:foregroundMark x1="19792" y1="64236" x2="19792" y2="64236"/>
                        <a14:foregroundMark x1="50347" y1="34722" x2="50347" y2="34722"/>
                        <a14:foregroundMark x1="43403" y1="48264" x2="43403" y2="48264"/>
                        <a14:foregroundMark x1="8681" y1="65278" x2="8681" y2="65278"/>
                      </a14:backgroundRemoval>
                    </a14:imgEffect>
                  </a14:imgLayer>
                </a14:imgProps>
              </a:ext>
              <a:ext uri="{28A0092B-C50C-407E-A947-70E740481C1C}">
                <a14:useLocalDpi xmlns:a14="http://schemas.microsoft.com/office/drawing/2010/main" val="0"/>
              </a:ext>
            </a:extLst>
          </a:blip>
          <a:srcRect/>
          <a:stretch>
            <a:fillRect/>
          </a:stretch>
        </p:blipFill>
        <p:spPr bwMode="auto">
          <a:xfrm>
            <a:off x="2514600" y="7863804"/>
            <a:ext cx="1553693" cy="1553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65155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5638801" y="2341602"/>
            <a:ext cx="6019800" cy="4154984"/>
          </a:xfrm>
          <a:prstGeom prst="rect">
            <a:avLst/>
          </a:prstGeom>
          <a:noFill/>
        </p:spPr>
        <p:txBody>
          <a:bodyPr wrap="square" rtlCol="0">
            <a:spAutoFit/>
          </a:bodyPr>
          <a:lstStyle/>
          <a:p>
            <a:pPr algn="ctr"/>
            <a:r>
              <a:rPr lang="en-US" sz="6600" b="1" dirty="0">
                <a:solidFill>
                  <a:schemeClr val="accent1"/>
                </a:solidFill>
                <a:ea typeface="Roboto Condensed" panose="02000000000000000000" pitchFamily="2" charset="0"/>
                <a:cs typeface="Lato Semibold" panose="020F0502020204030203" pitchFamily="34" charset="0"/>
              </a:rPr>
              <a:t>effective expanded learning opportunities</a:t>
            </a:r>
            <a:endParaRPr lang="ru-RU" sz="6600" b="1" dirty="0">
              <a:solidFill>
                <a:schemeClr val="accent1"/>
              </a:solidFill>
              <a:ea typeface="Lato Semibold" panose="020F0502020204030203" pitchFamily="34" charset="0"/>
              <a:cs typeface="Lato Semibold" panose="020F0502020204030203" pitchFamily="34" charset="0"/>
            </a:endParaRPr>
          </a:p>
        </p:txBody>
      </p:sp>
      <p:grpSp>
        <p:nvGrpSpPr>
          <p:cNvPr id="4" name="Group 3"/>
          <p:cNvGrpSpPr/>
          <p:nvPr/>
        </p:nvGrpSpPr>
        <p:grpSpPr>
          <a:xfrm>
            <a:off x="5562600" y="2438400"/>
            <a:ext cx="685800" cy="685800"/>
            <a:chOff x="6324600" y="4114799"/>
            <a:chExt cx="685800" cy="685800"/>
          </a:xfrm>
        </p:grpSpPr>
        <p:cxnSp>
          <p:nvCxnSpPr>
            <p:cNvPr id="6" name="Straight Connector 5"/>
            <p:cNvCxnSpPr/>
            <p:nvPr/>
          </p:nvCxnSpPr>
          <p:spPr>
            <a:xfrm flipV="1">
              <a:off x="6324600" y="4114799"/>
              <a:ext cx="0" cy="685800"/>
            </a:xfrm>
            <a:prstGeom prst="line">
              <a:avLst/>
            </a:prstGeom>
            <a:ln w="381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324600" y="4114799"/>
              <a:ext cx="685800" cy="0"/>
            </a:xfrm>
            <a:prstGeom prst="line">
              <a:avLst/>
            </a:prstGeom>
            <a:ln w="381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rot="10800000">
            <a:off x="11201400" y="5867401"/>
            <a:ext cx="685800" cy="685800"/>
            <a:chOff x="6324600" y="4114799"/>
            <a:chExt cx="685800" cy="685800"/>
          </a:xfrm>
        </p:grpSpPr>
        <p:cxnSp>
          <p:nvCxnSpPr>
            <p:cNvPr id="9" name="Straight Connector 8"/>
            <p:cNvCxnSpPr/>
            <p:nvPr/>
          </p:nvCxnSpPr>
          <p:spPr>
            <a:xfrm flipV="1">
              <a:off x="6324600" y="4114799"/>
              <a:ext cx="0" cy="685800"/>
            </a:xfrm>
            <a:prstGeom prst="line">
              <a:avLst/>
            </a:prstGeom>
            <a:ln w="381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324600" y="4114799"/>
              <a:ext cx="685800" cy="0"/>
            </a:xfrm>
            <a:prstGeom prst="line">
              <a:avLst/>
            </a:prstGeom>
            <a:ln w="381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2362200" y="8438614"/>
            <a:ext cx="13544550" cy="1754326"/>
          </a:xfrm>
          <a:prstGeom prst="rect">
            <a:avLst/>
          </a:prstGeom>
          <a:noFill/>
        </p:spPr>
        <p:txBody>
          <a:bodyPr wrap="square" rtlCol="0">
            <a:spAutoFit/>
          </a:bodyPr>
          <a:lstStyle/>
          <a:p>
            <a:pPr algn="ctr"/>
            <a:r>
              <a:rPr lang="en-US" sz="3600" b="1" dirty="0"/>
              <a:t>our vision for Anytown, Nebraska</a:t>
            </a:r>
          </a:p>
          <a:p>
            <a:pPr algn="ctr"/>
            <a:endParaRPr lang="en-US" sz="3600" b="1" dirty="0"/>
          </a:p>
          <a:p>
            <a:pPr algn="ctr"/>
            <a:r>
              <a:rPr lang="en-US" sz="3600" b="1" dirty="0"/>
              <a:t>presented to </a:t>
            </a:r>
            <a:r>
              <a:rPr lang="en-US" sz="3600" b="1" dirty="0">
                <a:solidFill>
                  <a:schemeClr val="accent1"/>
                </a:solidFill>
              </a:rPr>
              <a:t>Community Organization</a:t>
            </a:r>
            <a:endParaRPr lang="uk-UA" sz="3600" b="1" dirty="0">
              <a:solidFill>
                <a:schemeClr val="accent1"/>
              </a:solidFill>
            </a:endParaRPr>
          </a:p>
        </p:txBody>
      </p:sp>
      <p:sp>
        <p:nvSpPr>
          <p:cNvPr id="2" name="Rectangle 1">
            <a:extLst>
              <a:ext uri="{FF2B5EF4-FFF2-40B4-BE49-F238E27FC236}">
                <a16:creationId xmlns:a16="http://schemas.microsoft.com/office/drawing/2014/main" id="{1055F6EA-ACDA-4CB4-A142-23E1469F07D2}"/>
              </a:ext>
            </a:extLst>
          </p:cNvPr>
          <p:cNvSpPr/>
          <p:nvPr/>
        </p:nvSpPr>
        <p:spPr>
          <a:xfrm>
            <a:off x="1828800" y="12039600"/>
            <a:ext cx="15697200" cy="954107"/>
          </a:xfrm>
          <a:prstGeom prst="rect">
            <a:avLst/>
          </a:prstGeom>
        </p:spPr>
        <p:txBody>
          <a:bodyPr wrap="square">
            <a:spAutoFit/>
          </a:bodyPr>
          <a:lstStyle/>
          <a:p>
            <a:r>
              <a:rPr lang="en-US" sz="2800" i="1" dirty="0">
                <a:latin typeface="+mj-lt"/>
                <a:ea typeface="Calibri" panose="020F0502020204030204" pitchFamily="34" charset="0"/>
              </a:rPr>
              <a:t>*expanded learning opportunities (ELOs) are school-based and community-powered afterschool school and summer programs that meet a variety of important educational and community needs</a:t>
            </a:r>
            <a:endParaRPr lang="en-US" i="1" dirty="0">
              <a:latin typeface="+mj-lt"/>
            </a:endParaRPr>
          </a:p>
        </p:txBody>
      </p:sp>
    </p:spTree>
    <p:extLst>
      <p:ext uri="{BB962C8B-B14F-4D97-AF65-F5344CB8AC3E}">
        <p14:creationId xmlns:p14="http://schemas.microsoft.com/office/powerpoint/2010/main" val="518851696"/>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5556" r="5556"/>
          <a:stretch>
            <a:fillRect/>
          </a:stretch>
        </p:blipFill>
        <p:spPr/>
      </p:pic>
      <p:grpSp>
        <p:nvGrpSpPr>
          <p:cNvPr id="21" name="Group 20"/>
          <p:cNvGrpSpPr/>
          <p:nvPr/>
        </p:nvGrpSpPr>
        <p:grpSpPr>
          <a:xfrm>
            <a:off x="11887200" y="0"/>
            <a:ext cx="6400800" cy="13716000"/>
            <a:chOff x="0" y="-1714500"/>
            <a:chExt cx="6400800" cy="13716000"/>
          </a:xfrm>
        </p:grpSpPr>
        <p:sp>
          <p:nvSpPr>
            <p:cNvPr id="5" name="Rectangle 4"/>
            <p:cNvSpPr/>
            <p:nvPr/>
          </p:nvSpPr>
          <p:spPr>
            <a:xfrm>
              <a:off x="0" y="-1714500"/>
              <a:ext cx="6400800" cy="13716000"/>
            </a:xfrm>
            <a:prstGeom prst="rect">
              <a:avLst/>
            </a:prstGeom>
            <a:solidFill>
              <a:schemeClr val="accent1">
                <a:alpha val="7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grpSp>
          <p:nvGrpSpPr>
            <p:cNvPr id="6" name="Group 5"/>
            <p:cNvGrpSpPr/>
            <p:nvPr/>
          </p:nvGrpSpPr>
          <p:grpSpPr>
            <a:xfrm>
              <a:off x="768350" y="2032278"/>
              <a:ext cx="4864100" cy="2349222"/>
              <a:chOff x="6711950" y="4457700"/>
              <a:chExt cx="4864100" cy="2349222"/>
            </a:xfrm>
          </p:grpSpPr>
          <p:sp>
            <p:nvSpPr>
              <p:cNvPr id="7" name="TextBox 6"/>
              <p:cNvSpPr txBox="1"/>
              <p:nvPr/>
            </p:nvSpPr>
            <p:spPr>
              <a:xfrm>
                <a:off x="6863443" y="4589502"/>
                <a:ext cx="4561114" cy="2123658"/>
              </a:xfrm>
              <a:prstGeom prst="rect">
                <a:avLst/>
              </a:prstGeom>
              <a:noFill/>
            </p:spPr>
            <p:txBody>
              <a:bodyPr wrap="square" rtlCol="0">
                <a:spAutoFit/>
              </a:bodyPr>
              <a:lstStyle/>
              <a:p>
                <a:pPr algn="ctr"/>
                <a:r>
                  <a:rPr lang="en-US" sz="6600" b="1" dirty="0">
                    <a:solidFill>
                      <a:schemeClr val="bg1"/>
                    </a:solidFill>
                    <a:ea typeface="Lato Semibold" panose="020F0502020204030203" pitchFamily="34" charset="0"/>
                    <a:cs typeface="Lato Semibold" panose="020F0502020204030203" pitchFamily="34" charset="0"/>
                  </a:rPr>
                  <a:t>end in mind</a:t>
                </a:r>
                <a:endParaRPr lang="ru-RU" sz="6600" b="1" dirty="0">
                  <a:solidFill>
                    <a:schemeClr val="bg1"/>
                  </a:solidFill>
                  <a:ea typeface="Lato Semibold" panose="020F0502020204030203" pitchFamily="34" charset="0"/>
                  <a:cs typeface="Lato Semibold" panose="020F0502020204030203" pitchFamily="34" charset="0"/>
                </a:endParaRPr>
              </a:p>
            </p:txBody>
          </p:sp>
          <p:grpSp>
            <p:nvGrpSpPr>
              <p:cNvPr id="8" name="Group 7"/>
              <p:cNvGrpSpPr/>
              <p:nvPr/>
            </p:nvGrpSpPr>
            <p:grpSpPr>
              <a:xfrm>
                <a:off x="6711950" y="4457700"/>
                <a:ext cx="685800" cy="685800"/>
                <a:chOff x="6324600" y="4114799"/>
                <a:chExt cx="685800" cy="685800"/>
              </a:xfrm>
            </p:grpSpPr>
            <p:cxnSp>
              <p:nvCxnSpPr>
                <p:cNvPr id="12" name="Straight Connector 11"/>
                <p:cNvCxnSpPr/>
                <p:nvPr/>
              </p:nvCxnSpPr>
              <p:spPr>
                <a:xfrm flipV="1">
                  <a:off x="6324600" y="4114799"/>
                  <a:ext cx="0" cy="685800"/>
                </a:xfrm>
                <a:prstGeom prst="line">
                  <a:avLst/>
                </a:prstGeom>
                <a:ln w="38100" cap="sq">
                  <a:solidFill>
                    <a:schemeClr val="bg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324600" y="4114799"/>
                  <a:ext cx="685800" cy="0"/>
                </a:xfrm>
                <a:prstGeom prst="line">
                  <a:avLst/>
                </a:prstGeom>
                <a:ln w="38100" cap="sq">
                  <a:solidFill>
                    <a:schemeClr val="bg1"/>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rot="10800000">
                <a:off x="10890250" y="6121122"/>
                <a:ext cx="685800" cy="685800"/>
                <a:chOff x="6324600" y="3137177"/>
                <a:chExt cx="685800" cy="685800"/>
              </a:xfrm>
            </p:grpSpPr>
            <p:cxnSp>
              <p:nvCxnSpPr>
                <p:cNvPr id="10" name="Straight Connector 9"/>
                <p:cNvCxnSpPr/>
                <p:nvPr/>
              </p:nvCxnSpPr>
              <p:spPr>
                <a:xfrm flipV="1">
                  <a:off x="6324600" y="3137177"/>
                  <a:ext cx="0" cy="685800"/>
                </a:xfrm>
                <a:prstGeom prst="line">
                  <a:avLst/>
                </a:prstGeom>
                <a:ln w="38100" cap="sq">
                  <a:solidFill>
                    <a:schemeClr val="bg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324600" y="3137177"/>
                  <a:ext cx="685800" cy="0"/>
                </a:xfrm>
                <a:prstGeom prst="line">
                  <a:avLst/>
                </a:prstGeom>
                <a:ln w="38100" cap="sq">
                  <a:solidFill>
                    <a:schemeClr val="bg1"/>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2847301720"/>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tretch>
            <a:fillRect/>
          </a:stretch>
        </p:blipFill>
        <p:spPr>
          <a:xfrm>
            <a:off x="-685800" y="0"/>
            <a:ext cx="20675979" cy="13798712"/>
          </a:xfrm>
        </p:spPr>
      </p:pic>
      <p:grpSp>
        <p:nvGrpSpPr>
          <p:cNvPr id="21" name="Group 20"/>
          <p:cNvGrpSpPr/>
          <p:nvPr/>
        </p:nvGrpSpPr>
        <p:grpSpPr>
          <a:xfrm>
            <a:off x="11887200" y="0"/>
            <a:ext cx="6400800" cy="13716000"/>
            <a:chOff x="0" y="-1714500"/>
            <a:chExt cx="6400800" cy="13716000"/>
          </a:xfrm>
        </p:grpSpPr>
        <p:sp>
          <p:nvSpPr>
            <p:cNvPr id="5" name="Rectangle 4"/>
            <p:cNvSpPr/>
            <p:nvPr/>
          </p:nvSpPr>
          <p:spPr>
            <a:xfrm>
              <a:off x="0" y="-1714500"/>
              <a:ext cx="6400800" cy="13716000"/>
            </a:xfrm>
            <a:prstGeom prst="rect">
              <a:avLst/>
            </a:prstGeom>
            <a:solidFill>
              <a:schemeClr val="accent1">
                <a:alpha val="7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grpSp>
          <p:nvGrpSpPr>
            <p:cNvPr id="6" name="Group 5"/>
            <p:cNvGrpSpPr/>
            <p:nvPr/>
          </p:nvGrpSpPr>
          <p:grpSpPr>
            <a:xfrm>
              <a:off x="768350" y="2032278"/>
              <a:ext cx="4864100" cy="2425422"/>
              <a:chOff x="6711950" y="4457700"/>
              <a:chExt cx="4864100" cy="2425422"/>
            </a:xfrm>
          </p:grpSpPr>
          <p:sp>
            <p:nvSpPr>
              <p:cNvPr id="7" name="TextBox 6"/>
              <p:cNvSpPr txBox="1"/>
              <p:nvPr/>
            </p:nvSpPr>
            <p:spPr>
              <a:xfrm>
                <a:off x="6863443" y="4589502"/>
                <a:ext cx="4561114" cy="2123658"/>
              </a:xfrm>
              <a:prstGeom prst="rect">
                <a:avLst/>
              </a:prstGeom>
              <a:noFill/>
            </p:spPr>
            <p:txBody>
              <a:bodyPr wrap="square" rtlCol="0">
                <a:spAutoFit/>
              </a:bodyPr>
              <a:lstStyle/>
              <a:p>
                <a:pPr algn="ctr"/>
                <a:r>
                  <a:rPr lang="en-US" sz="6600" b="1" dirty="0">
                    <a:solidFill>
                      <a:schemeClr val="bg1"/>
                    </a:solidFill>
                    <a:ea typeface="Lato Semibold" panose="020F0502020204030203" pitchFamily="34" charset="0"/>
                    <a:cs typeface="Lato Semibold" panose="020F0502020204030203" pitchFamily="34" charset="0"/>
                  </a:rPr>
                  <a:t>you might assume</a:t>
                </a:r>
                <a:endParaRPr lang="ru-RU" sz="6600" b="1" dirty="0">
                  <a:solidFill>
                    <a:schemeClr val="bg1"/>
                  </a:solidFill>
                  <a:ea typeface="Lato Semibold" panose="020F0502020204030203" pitchFamily="34" charset="0"/>
                  <a:cs typeface="Lato Semibold" panose="020F0502020204030203" pitchFamily="34" charset="0"/>
                </a:endParaRPr>
              </a:p>
            </p:txBody>
          </p:sp>
          <p:grpSp>
            <p:nvGrpSpPr>
              <p:cNvPr id="8" name="Group 7"/>
              <p:cNvGrpSpPr/>
              <p:nvPr/>
            </p:nvGrpSpPr>
            <p:grpSpPr>
              <a:xfrm>
                <a:off x="6711950" y="4457700"/>
                <a:ext cx="685800" cy="685800"/>
                <a:chOff x="6324600" y="4114799"/>
                <a:chExt cx="685800" cy="685800"/>
              </a:xfrm>
            </p:grpSpPr>
            <p:cxnSp>
              <p:nvCxnSpPr>
                <p:cNvPr id="12" name="Straight Connector 11"/>
                <p:cNvCxnSpPr/>
                <p:nvPr/>
              </p:nvCxnSpPr>
              <p:spPr>
                <a:xfrm flipV="1">
                  <a:off x="6324600" y="4114799"/>
                  <a:ext cx="0" cy="685800"/>
                </a:xfrm>
                <a:prstGeom prst="line">
                  <a:avLst/>
                </a:prstGeom>
                <a:ln w="38100" cap="sq">
                  <a:solidFill>
                    <a:schemeClr val="bg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324600" y="4114799"/>
                  <a:ext cx="685800" cy="0"/>
                </a:xfrm>
                <a:prstGeom prst="line">
                  <a:avLst/>
                </a:prstGeom>
                <a:ln w="38100" cap="sq">
                  <a:solidFill>
                    <a:schemeClr val="bg1"/>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rot="10800000">
                <a:off x="10890250" y="6197322"/>
                <a:ext cx="685800" cy="685800"/>
                <a:chOff x="6324600" y="3060977"/>
                <a:chExt cx="685800" cy="685800"/>
              </a:xfrm>
            </p:grpSpPr>
            <p:cxnSp>
              <p:nvCxnSpPr>
                <p:cNvPr id="10" name="Straight Connector 9"/>
                <p:cNvCxnSpPr/>
                <p:nvPr/>
              </p:nvCxnSpPr>
              <p:spPr>
                <a:xfrm flipV="1">
                  <a:off x="6324600" y="3060977"/>
                  <a:ext cx="0" cy="685800"/>
                </a:xfrm>
                <a:prstGeom prst="line">
                  <a:avLst/>
                </a:prstGeom>
                <a:ln w="38100" cap="sq">
                  <a:solidFill>
                    <a:schemeClr val="bg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324600" y="3060977"/>
                  <a:ext cx="685800" cy="0"/>
                </a:xfrm>
                <a:prstGeom prst="line">
                  <a:avLst/>
                </a:prstGeom>
                <a:ln w="38100" cap="sq">
                  <a:solidFill>
                    <a:schemeClr val="bg1"/>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4259288667"/>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ieren 4"/>
          <p:cNvGrpSpPr/>
          <p:nvPr/>
        </p:nvGrpSpPr>
        <p:grpSpPr>
          <a:xfrm>
            <a:off x="10450650" y="4500345"/>
            <a:ext cx="4680858" cy="4680858"/>
            <a:chOff x="-5703790" y="1088571"/>
            <a:chExt cx="4680858" cy="4680858"/>
          </a:xfrm>
        </p:grpSpPr>
        <p:sp>
          <p:nvSpPr>
            <p:cNvPr id="12" name="Freihandform 5" descr="&#10;&#10;&#10;&#10;&#10;&#10;&#10;&#10;&#10;&#10;&#10;&#10;&#10;&#10;&#10;&#10;&#10;&#10;&#10;&#10;&#10;&#10;&#10;&#10;&#10;&#10;&#10;&#10;&#10;&#10;&#10;&#10;&#10;&#10;&#10;&#10;&#10;&#10;&#10;&#10;&#10;&#10;&#10;&#10;&#10;&#10;&#10;&#10;&#10;&#10;&#10;&#10;&#10;&#10;&#10;&#10;&#10;&#10;&#10;www.PresentationLoad.com"/>
            <p:cNvSpPr/>
            <p:nvPr/>
          </p:nvSpPr>
          <p:spPr bwMode="auto">
            <a:xfrm>
              <a:off x="-5703790" y="1088571"/>
              <a:ext cx="4680858" cy="4680858"/>
            </a:xfrm>
            <a:custGeom>
              <a:avLst/>
              <a:gdLst>
                <a:gd name="connsiteX0" fmla="*/ 453757 w 907514"/>
                <a:gd name="connsiteY0" fmla="*/ 0 h 907514"/>
                <a:gd name="connsiteX1" fmla="*/ 907514 w 907514"/>
                <a:gd name="connsiteY1" fmla="*/ 453757 h 907514"/>
                <a:gd name="connsiteX2" fmla="*/ 453757 w 907514"/>
                <a:gd name="connsiteY2" fmla="*/ 907514 h 907514"/>
                <a:gd name="connsiteX3" fmla="*/ 0 w 907514"/>
                <a:gd name="connsiteY3" fmla="*/ 453757 h 907514"/>
                <a:gd name="connsiteX4" fmla="*/ 453757 w 907514"/>
                <a:gd name="connsiteY4" fmla="*/ 0 h 90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514" h="907514">
                  <a:moveTo>
                    <a:pt x="453757" y="0"/>
                  </a:moveTo>
                  <a:cubicBezTo>
                    <a:pt x="704360" y="0"/>
                    <a:pt x="907514" y="203154"/>
                    <a:pt x="907514" y="453757"/>
                  </a:cubicBezTo>
                  <a:cubicBezTo>
                    <a:pt x="907514" y="704360"/>
                    <a:pt x="704360" y="907514"/>
                    <a:pt x="453757" y="907514"/>
                  </a:cubicBezTo>
                  <a:cubicBezTo>
                    <a:pt x="203154" y="907514"/>
                    <a:pt x="0" y="704360"/>
                    <a:pt x="0" y="453757"/>
                  </a:cubicBezTo>
                  <a:cubicBezTo>
                    <a:pt x="0" y="203154"/>
                    <a:pt x="203154" y="0"/>
                    <a:pt x="453757" y="0"/>
                  </a:cubicBezTo>
                  <a:close/>
                </a:path>
              </a:pathLst>
            </a:custGeom>
            <a:solidFill>
              <a:schemeClr val="bg1"/>
            </a:solidFill>
            <a:ln w="12700">
              <a:noFill/>
              <a:round/>
              <a:headEnd/>
              <a:tailEnd/>
            </a:ln>
            <a:effectLst/>
          </p:spPr>
          <p:txBody>
            <a:bodyPr wrap="square" rtlCol="0" anchor="ctr">
              <a:noAutofit/>
            </a:bodyPr>
            <a:lstStyle/>
            <a:p>
              <a:pPr algn="ctr"/>
              <a:endParaRPr lang="en-US" dirty="0"/>
            </a:p>
          </p:txBody>
        </p:sp>
        <p:sp>
          <p:nvSpPr>
            <p:cNvPr id="13" name="Freihandform 6" descr="&#10;&#10;&#10;&#10;&#10;&#10;&#10;&#10;&#10;&#10;&#10;&#10;&#10;&#10;&#10;&#10;&#10;&#10;&#10;&#10;&#10;&#10;&#10;&#10;&#10;&#10;&#10;&#10;&#10;&#10;&#10;&#10;&#10;&#10;&#10;&#10;&#10;&#10;&#10;&#10;&#10;&#10;&#10;&#10;&#10;&#10;&#10;&#10;&#10;&#10;&#10;&#10;&#10;&#10;&#10;&#10;&#10;&#10;&#10;www.PresentationLoad.com"/>
            <p:cNvSpPr/>
            <p:nvPr/>
          </p:nvSpPr>
          <p:spPr bwMode="auto">
            <a:xfrm>
              <a:off x="-5636894" y="1160213"/>
              <a:ext cx="4537572" cy="4537572"/>
            </a:xfrm>
            <a:custGeom>
              <a:avLst/>
              <a:gdLst>
                <a:gd name="connsiteX0" fmla="*/ 2268786 w 4537572"/>
                <a:gd name="connsiteY0" fmla="*/ 0 h 4537572"/>
                <a:gd name="connsiteX1" fmla="*/ 4537572 w 4537572"/>
                <a:gd name="connsiteY1" fmla="*/ 2268786 h 4537572"/>
                <a:gd name="connsiteX2" fmla="*/ 2268786 w 4537572"/>
                <a:gd name="connsiteY2" fmla="*/ 4537572 h 4537572"/>
                <a:gd name="connsiteX3" fmla="*/ 0 w 4537572"/>
                <a:gd name="connsiteY3" fmla="*/ 2268786 h 4537572"/>
                <a:gd name="connsiteX4" fmla="*/ 2268786 w 4537572"/>
                <a:gd name="connsiteY4" fmla="*/ 0 h 4537572"/>
                <a:gd name="connsiteX5" fmla="*/ 2268786 w 4537572"/>
                <a:gd name="connsiteY5" fmla="*/ 453757 h 4537572"/>
                <a:gd name="connsiteX6" fmla="*/ 453757 w 4537572"/>
                <a:gd name="connsiteY6" fmla="*/ 2268786 h 4537572"/>
                <a:gd name="connsiteX7" fmla="*/ 2268786 w 4537572"/>
                <a:gd name="connsiteY7" fmla="*/ 4083815 h 4537572"/>
                <a:gd name="connsiteX8" fmla="*/ 4083815 w 4537572"/>
                <a:gd name="connsiteY8" fmla="*/ 2268786 h 4537572"/>
                <a:gd name="connsiteX9" fmla="*/ 2268786 w 4537572"/>
                <a:gd name="connsiteY9" fmla="*/ 453757 h 4537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7572" h="4537572">
                  <a:moveTo>
                    <a:pt x="2268786" y="0"/>
                  </a:moveTo>
                  <a:cubicBezTo>
                    <a:pt x="3521802" y="0"/>
                    <a:pt x="4537572" y="1015770"/>
                    <a:pt x="4537572" y="2268786"/>
                  </a:cubicBezTo>
                  <a:cubicBezTo>
                    <a:pt x="4537572" y="3521802"/>
                    <a:pt x="3521802" y="4537572"/>
                    <a:pt x="2268786" y="4537572"/>
                  </a:cubicBezTo>
                  <a:cubicBezTo>
                    <a:pt x="1015770" y="4537572"/>
                    <a:pt x="0" y="3521802"/>
                    <a:pt x="0" y="2268786"/>
                  </a:cubicBezTo>
                  <a:cubicBezTo>
                    <a:pt x="0" y="1015770"/>
                    <a:pt x="1015770" y="0"/>
                    <a:pt x="2268786" y="0"/>
                  </a:cubicBezTo>
                  <a:close/>
                  <a:moveTo>
                    <a:pt x="2268786" y="453757"/>
                  </a:moveTo>
                  <a:cubicBezTo>
                    <a:pt x="1266373" y="453757"/>
                    <a:pt x="453757" y="1266373"/>
                    <a:pt x="453757" y="2268786"/>
                  </a:cubicBezTo>
                  <a:cubicBezTo>
                    <a:pt x="453757" y="3271199"/>
                    <a:pt x="1266373" y="4083815"/>
                    <a:pt x="2268786" y="4083815"/>
                  </a:cubicBezTo>
                  <a:cubicBezTo>
                    <a:pt x="3271199" y="4083815"/>
                    <a:pt x="4083815" y="3271199"/>
                    <a:pt x="4083815" y="2268786"/>
                  </a:cubicBezTo>
                  <a:cubicBezTo>
                    <a:pt x="4083815" y="1266373"/>
                    <a:pt x="3271199" y="453757"/>
                    <a:pt x="2268786" y="453757"/>
                  </a:cubicBezTo>
                  <a:close/>
                </a:path>
              </a:pathLst>
            </a:custGeom>
            <a:solidFill>
              <a:schemeClr val="accent2"/>
            </a:solidFill>
            <a:ln w="12700">
              <a:noFill/>
              <a:round/>
              <a:headEnd/>
              <a:tailEnd/>
            </a:ln>
          </p:spPr>
          <p:txBody>
            <a:bodyPr wrap="square" rtlCol="0" anchor="ctr">
              <a:noAutofit/>
            </a:bodyPr>
            <a:lstStyle/>
            <a:p>
              <a:pPr algn="ctr"/>
              <a:endParaRPr lang="en-US" dirty="0"/>
            </a:p>
          </p:txBody>
        </p:sp>
        <p:sp>
          <p:nvSpPr>
            <p:cNvPr id="14" name="Freihandform 7" descr="&#10;&#10;&#10;&#10;&#10;&#10;&#10;&#10;&#10;&#10;&#10;&#10;&#10;&#10;&#10;&#10;&#10;&#10;&#10;&#10;&#10;&#10;&#10;&#10;&#10;&#10;&#10;&#10;&#10;&#10;&#10;&#10;&#10;&#10;&#10;&#10;&#10;&#10;&#10;&#10;&#10;&#10;&#10;&#10;&#10;&#10;&#10;&#10;&#10;&#10;&#10;&#10;&#10;&#10;&#10;&#10;&#10;&#10;&#10;www.PresentationLoad.com"/>
            <p:cNvSpPr/>
            <p:nvPr/>
          </p:nvSpPr>
          <p:spPr bwMode="auto">
            <a:xfrm>
              <a:off x="-4729380" y="2067728"/>
              <a:ext cx="2722544" cy="2722544"/>
            </a:xfrm>
            <a:custGeom>
              <a:avLst/>
              <a:gdLst>
                <a:gd name="connsiteX0" fmla="*/ 1361272 w 2722544"/>
                <a:gd name="connsiteY0" fmla="*/ 0 h 2722544"/>
                <a:gd name="connsiteX1" fmla="*/ 2722544 w 2722544"/>
                <a:gd name="connsiteY1" fmla="*/ 1361272 h 2722544"/>
                <a:gd name="connsiteX2" fmla="*/ 1361272 w 2722544"/>
                <a:gd name="connsiteY2" fmla="*/ 2722544 h 2722544"/>
                <a:gd name="connsiteX3" fmla="*/ 0 w 2722544"/>
                <a:gd name="connsiteY3" fmla="*/ 1361272 h 2722544"/>
                <a:gd name="connsiteX4" fmla="*/ 1361272 w 2722544"/>
                <a:gd name="connsiteY4" fmla="*/ 0 h 2722544"/>
                <a:gd name="connsiteX5" fmla="*/ 1361272 w 2722544"/>
                <a:gd name="connsiteY5" fmla="*/ 453758 h 2722544"/>
                <a:gd name="connsiteX6" fmla="*/ 453758 w 2722544"/>
                <a:gd name="connsiteY6" fmla="*/ 1361272 h 2722544"/>
                <a:gd name="connsiteX7" fmla="*/ 1361272 w 2722544"/>
                <a:gd name="connsiteY7" fmla="*/ 2268786 h 2722544"/>
                <a:gd name="connsiteX8" fmla="*/ 2268786 w 2722544"/>
                <a:gd name="connsiteY8" fmla="*/ 1361272 h 2722544"/>
                <a:gd name="connsiteX9" fmla="*/ 1361272 w 2722544"/>
                <a:gd name="connsiteY9" fmla="*/ 453758 h 272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22544" h="2722544">
                  <a:moveTo>
                    <a:pt x="1361272" y="0"/>
                  </a:moveTo>
                  <a:cubicBezTo>
                    <a:pt x="2113082" y="0"/>
                    <a:pt x="2722544" y="609462"/>
                    <a:pt x="2722544" y="1361272"/>
                  </a:cubicBezTo>
                  <a:cubicBezTo>
                    <a:pt x="2722544" y="2113082"/>
                    <a:pt x="2113082" y="2722544"/>
                    <a:pt x="1361272" y="2722544"/>
                  </a:cubicBezTo>
                  <a:cubicBezTo>
                    <a:pt x="609462" y="2722544"/>
                    <a:pt x="0" y="2113082"/>
                    <a:pt x="0" y="1361272"/>
                  </a:cubicBezTo>
                  <a:cubicBezTo>
                    <a:pt x="0" y="609462"/>
                    <a:pt x="609462" y="0"/>
                    <a:pt x="1361272" y="0"/>
                  </a:cubicBezTo>
                  <a:close/>
                  <a:moveTo>
                    <a:pt x="1361272" y="453758"/>
                  </a:moveTo>
                  <a:cubicBezTo>
                    <a:pt x="860066" y="453758"/>
                    <a:pt x="453758" y="860066"/>
                    <a:pt x="453758" y="1361272"/>
                  </a:cubicBezTo>
                  <a:cubicBezTo>
                    <a:pt x="453758" y="1862478"/>
                    <a:pt x="860066" y="2268786"/>
                    <a:pt x="1361272" y="2268786"/>
                  </a:cubicBezTo>
                  <a:cubicBezTo>
                    <a:pt x="1862478" y="2268786"/>
                    <a:pt x="2268786" y="1862478"/>
                    <a:pt x="2268786" y="1361272"/>
                  </a:cubicBezTo>
                  <a:cubicBezTo>
                    <a:pt x="2268786" y="860066"/>
                    <a:pt x="1862478" y="453758"/>
                    <a:pt x="1361272" y="453758"/>
                  </a:cubicBezTo>
                  <a:close/>
                </a:path>
              </a:pathLst>
            </a:custGeom>
            <a:solidFill>
              <a:schemeClr val="accent2"/>
            </a:solidFill>
            <a:ln w="12700">
              <a:noFill/>
              <a:round/>
              <a:headEnd/>
              <a:tailEnd/>
            </a:ln>
          </p:spPr>
          <p:txBody>
            <a:bodyPr wrap="square" rtlCol="0" anchor="ctr">
              <a:noAutofit/>
            </a:bodyPr>
            <a:lstStyle/>
            <a:p>
              <a:pPr algn="ctr"/>
              <a:endParaRPr lang="en-US" dirty="0"/>
            </a:p>
          </p:txBody>
        </p:sp>
        <p:sp>
          <p:nvSpPr>
            <p:cNvPr id="15" name="Freihandform 8"/>
            <p:cNvSpPr/>
            <p:nvPr/>
          </p:nvSpPr>
          <p:spPr bwMode="auto">
            <a:xfrm>
              <a:off x="-3821865" y="2975243"/>
              <a:ext cx="907514" cy="907514"/>
            </a:xfrm>
            <a:custGeom>
              <a:avLst/>
              <a:gdLst>
                <a:gd name="connsiteX0" fmla="*/ 453757 w 907514"/>
                <a:gd name="connsiteY0" fmla="*/ 0 h 907514"/>
                <a:gd name="connsiteX1" fmla="*/ 907514 w 907514"/>
                <a:gd name="connsiteY1" fmla="*/ 453757 h 907514"/>
                <a:gd name="connsiteX2" fmla="*/ 453757 w 907514"/>
                <a:gd name="connsiteY2" fmla="*/ 907514 h 907514"/>
                <a:gd name="connsiteX3" fmla="*/ 0 w 907514"/>
                <a:gd name="connsiteY3" fmla="*/ 453757 h 907514"/>
                <a:gd name="connsiteX4" fmla="*/ 453757 w 907514"/>
                <a:gd name="connsiteY4" fmla="*/ 0 h 90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514" h="907514">
                  <a:moveTo>
                    <a:pt x="453757" y="0"/>
                  </a:moveTo>
                  <a:cubicBezTo>
                    <a:pt x="704360" y="0"/>
                    <a:pt x="907514" y="203154"/>
                    <a:pt x="907514" y="453757"/>
                  </a:cubicBezTo>
                  <a:cubicBezTo>
                    <a:pt x="907514" y="704360"/>
                    <a:pt x="704360" y="907514"/>
                    <a:pt x="453757" y="907514"/>
                  </a:cubicBezTo>
                  <a:cubicBezTo>
                    <a:pt x="203154" y="907514"/>
                    <a:pt x="0" y="704360"/>
                    <a:pt x="0" y="453757"/>
                  </a:cubicBezTo>
                  <a:cubicBezTo>
                    <a:pt x="0" y="203154"/>
                    <a:pt x="203154" y="0"/>
                    <a:pt x="453757" y="0"/>
                  </a:cubicBezTo>
                  <a:close/>
                </a:path>
              </a:pathLst>
            </a:custGeom>
            <a:solidFill>
              <a:schemeClr val="tx1"/>
            </a:solidFill>
            <a:ln w="12700">
              <a:noFill/>
              <a:round/>
              <a:headEnd/>
              <a:tailEnd/>
            </a:ln>
          </p:spPr>
          <p:txBody>
            <a:bodyPr wrap="square" rtlCol="0" anchor="ctr">
              <a:noAutofit/>
            </a:bodyPr>
            <a:lstStyle/>
            <a:p>
              <a:pPr algn="ctr"/>
              <a:endParaRPr lang="en-US" dirty="0"/>
            </a:p>
          </p:txBody>
        </p:sp>
      </p:grpSp>
      <p:sp>
        <p:nvSpPr>
          <p:cNvPr id="2" name="Title 1"/>
          <p:cNvSpPr>
            <a:spLocks noGrp="1"/>
          </p:cNvSpPr>
          <p:nvPr>
            <p:ph type="title"/>
          </p:nvPr>
        </p:nvSpPr>
        <p:spPr>
          <a:xfrm>
            <a:off x="914400" y="1066800"/>
            <a:ext cx="7239000" cy="715581"/>
          </a:xfrm>
        </p:spPr>
        <p:txBody>
          <a:bodyPr/>
          <a:lstStyle/>
          <a:p>
            <a:r>
              <a:rPr lang="en-US" dirty="0"/>
              <a:t>let’s start here</a:t>
            </a:r>
            <a:endParaRPr lang="uk-UA" dirty="0"/>
          </a:p>
        </p:txBody>
      </p:sp>
      <p:sp>
        <p:nvSpPr>
          <p:cNvPr id="3" name="Slide Number Placeholder 2"/>
          <p:cNvSpPr>
            <a:spLocks noGrp="1"/>
          </p:cNvSpPr>
          <p:nvPr>
            <p:ph type="sldNum" sz="quarter" idx="10"/>
          </p:nvPr>
        </p:nvSpPr>
        <p:spPr/>
        <p:txBody>
          <a:bodyPr/>
          <a:lstStyle/>
          <a:p>
            <a:r>
              <a:rPr lang="en-US" dirty="0"/>
              <a:t>page</a:t>
            </a:r>
          </a:p>
          <a:p>
            <a:r>
              <a:rPr lang="en-US" dirty="0"/>
              <a:t>0</a:t>
            </a:r>
            <a:fld id="{37D409AB-2201-4E18-8A34-C31753AD9B06}" type="slidenum">
              <a:rPr smtClean="0"/>
              <a:pPr/>
              <a:t>5</a:t>
            </a:fld>
            <a:endParaRPr dirty="0"/>
          </a:p>
        </p:txBody>
      </p:sp>
      <p:grpSp>
        <p:nvGrpSpPr>
          <p:cNvPr id="6" name="Group 5"/>
          <p:cNvGrpSpPr/>
          <p:nvPr/>
        </p:nvGrpSpPr>
        <p:grpSpPr>
          <a:xfrm>
            <a:off x="1" y="5869024"/>
            <a:ext cx="12791079" cy="1943500"/>
            <a:chOff x="0" y="4154524"/>
            <a:chExt cx="12791079" cy="1943500"/>
          </a:xfrm>
        </p:grpSpPr>
        <p:grpSp>
          <p:nvGrpSpPr>
            <p:cNvPr id="27" name="Group 26"/>
            <p:cNvGrpSpPr/>
            <p:nvPr/>
          </p:nvGrpSpPr>
          <p:grpSpPr>
            <a:xfrm>
              <a:off x="0" y="4154524"/>
              <a:ext cx="12791079" cy="1943500"/>
              <a:chOff x="-3124200" y="4135195"/>
              <a:chExt cx="12791079" cy="1943500"/>
            </a:xfrm>
          </p:grpSpPr>
          <p:sp>
            <p:nvSpPr>
              <p:cNvPr id="26" name="Rectangle 25"/>
              <p:cNvSpPr/>
              <p:nvPr/>
            </p:nvSpPr>
            <p:spPr>
              <a:xfrm>
                <a:off x="-3124200" y="4135195"/>
                <a:ext cx="11389890" cy="1943499"/>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25" name="Isosceles Triangle 24"/>
              <p:cNvSpPr/>
              <p:nvPr/>
            </p:nvSpPr>
            <p:spPr>
              <a:xfrm rot="5400000">
                <a:off x="7994534" y="4406350"/>
                <a:ext cx="1943499" cy="1401191"/>
              </a:xfrm>
              <a:prstGeom prst="triangl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grpSp>
        <p:sp>
          <p:nvSpPr>
            <p:cNvPr id="23" name="TextBox 22"/>
            <p:cNvSpPr txBox="1"/>
            <p:nvPr/>
          </p:nvSpPr>
          <p:spPr>
            <a:xfrm>
              <a:off x="932905" y="4653388"/>
              <a:ext cx="10439398" cy="923330"/>
            </a:xfrm>
            <a:prstGeom prst="rect">
              <a:avLst/>
            </a:prstGeom>
            <a:noFill/>
          </p:spPr>
          <p:txBody>
            <a:bodyPr wrap="square" rtlCol="0">
              <a:spAutoFit/>
            </a:bodyPr>
            <a:lstStyle/>
            <a:p>
              <a:r>
                <a:rPr lang="en-US" sz="5400" dirty="0">
                  <a:solidFill>
                    <a:schemeClr val="bg1"/>
                  </a:solidFill>
                  <a:latin typeface="+mj-lt"/>
                </a:rPr>
                <a:t>Our needs as a community</a:t>
              </a:r>
              <a:endParaRPr lang="uk-UA" sz="5400" dirty="0">
                <a:solidFill>
                  <a:schemeClr val="bg1"/>
                </a:solidFill>
                <a:latin typeface="+mj-lt"/>
              </a:endParaRPr>
            </a:p>
          </p:txBody>
        </p:sp>
      </p:grpSp>
    </p:spTree>
    <p:extLst>
      <p:ext uri="{BB962C8B-B14F-4D97-AF65-F5344CB8AC3E}">
        <p14:creationId xmlns:p14="http://schemas.microsoft.com/office/powerpoint/2010/main" val="561146814"/>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114800"/>
            <a:ext cx="18288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itle 6"/>
          <p:cNvSpPr>
            <a:spLocks noGrp="1"/>
          </p:cNvSpPr>
          <p:nvPr>
            <p:ph type="title"/>
          </p:nvPr>
        </p:nvSpPr>
        <p:spPr>
          <a:xfrm>
            <a:off x="876300" y="761881"/>
            <a:ext cx="8648700" cy="1338828"/>
          </a:xfrm>
        </p:spPr>
        <p:txBody>
          <a:bodyPr/>
          <a:lstStyle/>
          <a:p>
            <a:r>
              <a:rPr lang="en-US" dirty="0"/>
              <a:t>Effective ELOs: </a:t>
            </a:r>
            <a:br>
              <a:rPr lang="en-US" dirty="0"/>
            </a:br>
            <a:r>
              <a:rPr lang="en-US" dirty="0"/>
              <a:t>benefits to our community</a:t>
            </a:r>
            <a:endParaRPr lang="uk-UA" dirty="0"/>
          </a:p>
        </p:txBody>
      </p:sp>
      <p:sp>
        <p:nvSpPr>
          <p:cNvPr id="25" name="Slide Number Placeholder 24"/>
          <p:cNvSpPr>
            <a:spLocks noGrp="1"/>
          </p:cNvSpPr>
          <p:nvPr>
            <p:ph type="sldNum" sz="quarter" idx="10"/>
          </p:nvPr>
        </p:nvSpPr>
        <p:spPr/>
        <p:txBody>
          <a:bodyPr/>
          <a:lstStyle/>
          <a:p>
            <a:r>
              <a:rPr lang="en-US"/>
              <a:t>page</a:t>
            </a:r>
          </a:p>
          <a:p>
            <a:r>
              <a:rPr lang="en-US"/>
              <a:t>0</a:t>
            </a:r>
            <a:fld id="{37D409AB-2201-4E18-8A34-C31753AD9B06}" type="slidenum">
              <a:rPr smtClean="0"/>
              <a:pPr/>
              <a:t>6</a:t>
            </a:fld>
            <a:endParaRPr/>
          </a:p>
        </p:txBody>
      </p:sp>
      <p:sp>
        <p:nvSpPr>
          <p:cNvPr id="2" name="TextBox 1"/>
          <p:cNvSpPr txBox="1"/>
          <p:nvPr/>
        </p:nvSpPr>
        <p:spPr>
          <a:xfrm>
            <a:off x="2619211" y="4249594"/>
            <a:ext cx="5448300" cy="5216813"/>
          </a:xfrm>
          <a:prstGeom prst="rect">
            <a:avLst/>
          </a:prstGeom>
          <a:noFill/>
        </p:spPr>
        <p:txBody>
          <a:bodyPr wrap="square" rtlCol="0">
            <a:spAutoFit/>
          </a:bodyPr>
          <a:lstStyle/>
          <a:p>
            <a:r>
              <a:rPr lang="en-US" sz="33300" b="1">
                <a:solidFill>
                  <a:schemeClr val="bg1"/>
                </a:solidFill>
                <a:latin typeface="+mj-lt"/>
              </a:rPr>
              <a:t>01</a:t>
            </a:r>
            <a:endParaRPr lang="uk-UA" sz="33300" b="1">
              <a:solidFill>
                <a:schemeClr val="bg1"/>
              </a:solidFill>
              <a:latin typeface="+mj-lt"/>
            </a:endParaRPr>
          </a:p>
        </p:txBody>
      </p:sp>
      <p:sp>
        <p:nvSpPr>
          <p:cNvPr id="3" name="Isosceles Triangle 2"/>
          <p:cNvSpPr/>
          <p:nvPr/>
        </p:nvSpPr>
        <p:spPr>
          <a:xfrm rot="5400000">
            <a:off x="16125744" y="6295860"/>
            <a:ext cx="1514475" cy="1124279"/>
          </a:xfrm>
          <a:prstGeom prst="triangl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27" name="Isosceles Triangle 26"/>
          <p:cNvSpPr/>
          <p:nvPr/>
        </p:nvSpPr>
        <p:spPr>
          <a:xfrm rot="16200000">
            <a:off x="647784" y="6295862"/>
            <a:ext cx="1514475" cy="1124279"/>
          </a:xfrm>
          <a:prstGeom prst="triangle">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9" name="TextBox 8"/>
          <p:cNvSpPr txBox="1"/>
          <p:nvPr/>
        </p:nvSpPr>
        <p:spPr>
          <a:xfrm>
            <a:off x="7491331" y="5114926"/>
            <a:ext cx="8586869" cy="830997"/>
          </a:xfrm>
          <a:prstGeom prst="rect">
            <a:avLst/>
          </a:prstGeom>
          <a:noFill/>
        </p:spPr>
        <p:txBody>
          <a:bodyPr wrap="square" rtlCol="0">
            <a:spAutoFit/>
          </a:bodyPr>
          <a:lstStyle/>
          <a:p>
            <a:r>
              <a:rPr lang="en-US" sz="4800" b="1" dirty="0">
                <a:solidFill>
                  <a:schemeClr val="accent1"/>
                </a:solidFill>
              </a:rPr>
              <a:t>Attract and retain families</a:t>
            </a:r>
            <a:endParaRPr lang="uk-UA" sz="4800" b="1" dirty="0">
              <a:solidFill>
                <a:schemeClr val="accent1"/>
              </a:solidFill>
            </a:endParaRPr>
          </a:p>
        </p:txBody>
      </p:sp>
      <p:sp>
        <p:nvSpPr>
          <p:cNvPr id="24" name="TextBox 23"/>
          <p:cNvSpPr txBox="1"/>
          <p:nvPr/>
        </p:nvSpPr>
        <p:spPr>
          <a:xfrm>
            <a:off x="7620000" y="6255061"/>
            <a:ext cx="7699231" cy="1951496"/>
          </a:xfrm>
          <a:prstGeom prst="rect">
            <a:avLst/>
          </a:prstGeom>
          <a:noFill/>
        </p:spPr>
        <p:txBody>
          <a:bodyPr wrap="square" rtlCol="0">
            <a:spAutoFit/>
          </a:bodyPr>
          <a:lstStyle/>
          <a:p>
            <a:pPr marL="342900" indent="-342900">
              <a:lnSpc>
                <a:spcPct val="150000"/>
              </a:lnSpc>
              <a:buClr>
                <a:schemeClr val="accent1"/>
              </a:buClr>
              <a:buFont typeface="Wingdings" panose="05000000000000000000" pitchFamily="2" charset="2"/>
              <a:buChar char="ü"/>
            </a:pPr>
            <a:r>
              <a:rPr lang="en-US" sz="2800" dirty="0">
                <a:solidFill>
                  <a:schemeClr val="bg1"/>
                </a:solidFill>
              </a:rPr>
              <a:t>Demonstrate how we value families with kids</a:t>
            </a:r>
          </a:p>
          <a:p>
            <a:pPr marL="342900" indent="-342900">
              <a:lnSpc>
                <a:spcPct val="150000"/>
              </a:lnSpc>
              <a:buClr>
                <a:schemeClr val="accent1"/>
              </a:buClr>
              <a:buFont typeface="Wingdings" panose="05000000000000000000" pitchFamily="2" charset="2"/>
              <a:buChar char="ü"/>
            </a:pPr>
            <a:r>
              <a:rPr lang="en-US" sz="2800" dirty="0">
                <a:solidFill>
                  <a:schemeClr val="bg1"/>
                </a:solidFill>
              </a:rPr>
              <a:t>Ease logistical concerns for parents</a:t>
            </a:r>
          </a:p>
          <a:p>
            <a:pPr marL="342900" indent="-342900">
              <a:lnSpc>
                <a:spcPct val="150000"/>
              </a:lnSpc>
              <a:buClr>
                <a:schemeClr val="accent1"/>
              </a:buClr>
              <a:buFont typeface="Wingdings" panose="05000000000000000000" pitchFamily="2" charset="2"/>
              <a:buChar char="ü"/>
            </a:pPr>
            <a:r>
              <a:rPr lang="en-US" sz="2800" dirty="0">
                <a:solidFill>
                  <a:schemeClr val="bg1"/>
                </a:solidFill>
              </a:rPr>
              <a:t>Be more than “daycare after school”</a:t>
            </a:r>
          </a:p>
        </p:txBody>
      </p:sp>
    </p:spTree>
    <p:extLst>
      <p:ext uri="{BB962C8B-B14F-4D97-AF65-F5344CB8AC3E}">
        <p14:creationId xmlns:p14="http://schemas.microsoft.com/office/powerpoint/2010/main" val="496210631"/>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114800"/>
            <a:ext cx="18288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25" name="Slide Number Placeholder 24"/>
          <p:cNvSpPr>
            <a:spLocks noGrp="1"/>
          </p:cNvSpPr>
          <p:nvPr>
            <p:ph type="sldNum" sz="quarter" idx="10"/>
          </p:nvPr>
        </p:nvSpPr>
        <p:spPr/>
        <p:txBody>
          <a:bodyPr/>
          <a:lstStyle/>
          <a:p>
            <a:r>
              <a:rPr lang="en-US"/>
              <a:t>page</a:t>
            </a:r>
          </a:p>
          <a:p>
            <a:r>
              <a:rPr lang="en-US"/>
              <a:t>0</a:t>
            </a:r>
            <a:fld id="{37D409AB-2201-4E18-8A34-C31753AD9B06}" type="slidenum">
              <a:rPr smtClean="0"/>
              <a:pPr/>
              <a:t>7</a:t>
            </a:fld>
            <a:endParaRPr/>
          </a:p>
        </p:txBody>
      </p:sp>
      <p:sp>
        <p:nvSpPr>
          <p:cNvPr id="2" name="TextBox 1"/>
          <p:cNvSpPr txBox="1"/>
          <p:nvPr/>
        </p:nvSpPr>
        <p:spPr>
          <a:xfrm>
            <a:off x="2619211" y="4249594"/>
            <a:ext cx="5448300" cy="5216813"/>
          </a:xfrm>
          <a:prstGeom prst="rect">
            <a:avLst/>
          </a:prstGeom>
          <a:noFill/>
        </p:spPr>
        <p:txBody>
          <a:bodyPr wrap="square" rtlCol="0">
            <a:spAutoFit/>
          </a:bodyPr>
          <a:lstStyle/>
          <a:p>
            <a:r>
              <a:rPr lang="en-US" sz="33300" b="1">
                <a:solidFill>
                  <a:schemeClr val="bg1"/>
                </a:solidFill>
                <a:latin typeface="+mj-lt"/>
              </a:rPr>
              <a:t>02</a:t>
            </a:r>
            <a:endParaRPr lang="uk-UA" sz="33300" b="1">
              <a:solidFill>
                <a:schemeClr val="bg1"/>
              </a:solidFill>
              <a:latin typeface="+mj-lt"/>
            </a:endParaRPr>
          </a:p>
        </p:txBody>
      </p:sp>
      <p:sp>
        <p:nvSpPr>
          <p:cNvPr id="3" name="Isosceles Triangle 2"/>
          <p:cNvSpPr/>
          <p:nvPr/>
        </p:nvSpPr>
        <p:spPr>
          <a:xfrm rot="5400000">
            <a:off x="16125744" y="6295860"/>
            <a:ext cx="1514475" cy="1124279"/>
          </a:xfrm>
          <a:prstGeom prst="triangl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27" name="Isosceles Triangle 26">
            <a:hlinkClick r:id="" action="ppaction://hlinkshowjump?jump=previousslide"/>
          </p:cNvPr>
          <p:cNvSpPr/>
          <p:nvPr/>
        </p:nvSpPr>
        <p:spPr>
          <a:xfrm rot="16200000">
            <a:off x="647784" y="6295862"/>
            <a:ext cx="1514475" cy="1124279"/>
          </a:xfrm>
          <a:prstGeom prst="triangl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9" name="TextBox 8"/>
          <p:cNvSpPr txBox="1"/>
          <p:nvPr/>
        </p:nvSpPr>
        <p:spPr>
          <a:xfrm>
            <a:off x="7491331" y="5114926"/>
            <a:ext cx="8510669" cy="1446550"/>
          </a:xfrm>
          <a:prstGeom prst="rect">
            <a:avLst/>
          </a:prstGeom>
          <a:noFill/>
        </p:spPr>
        <p:txBody>
          <a:bodyPr wrap="square" rtlCol="0">
            <a:spAutoFit/>
          </a:bodyPr>
          <a:lstStyle/>
          <a:p>
            <a:r>
              <a:rPr lang="en-US" sz="4400" b="1" dirty="0">
                <a:solidFill>
                  <a:schemeClr val="accent1"/>
                </a:solidFill>
              </a:rPr>
              <a:t>Integrate local cultural and career priorities.</a:t>
            </a:r>
            <a:endParaRPr lang="uk-UA" sz="4400" b="1" dirty="0">
              <a:solidFill>
                <a:schemeClr val="accent1"/>
              </a:solidFill>
            </a:endParaRPr>
          </a:p>
        </p:txBody>
      </p:sp>
      <p:sp>
        <p:nvSpPr>
          <p:cNvPr id="5" name="Title 4"/>
          <p:cNvSpPr>
            <a:spLocks noGrp="1"/>
          </p:cNvSpPr>
          <p:nvPr>
            <p:ph type="title"/>
          </p:nvPr>
        </p:nvSpPr>
        <p:spPr>
          <a:xfrm>
            <a:off x="876300" y="761881"/>
            <a:ext cx="9258300" cy="1338828"/>
          </a:xfrm>
        </p:spPr>
        <p:txBody>
          <a:bodyPr/>
          <a:lstStyle/>
          <a:p>
            <a:r>
              <a:rPr lang="en-US" dirty="0"/>
              <a:t>effective ELOs: </a:t>
            </a:r>
            <a:br>
              <a:rPr lang="en-US" dirty="0"/>
            </a:br>
            <a:r>
              <a:rPr lang="en-US" dirty="0"/>
              <a:t>benefits to our community</a:t>
            </a:r>
          </a:p>
        </p:txBody>
      </p:sp>
      <p:sp>
        <p:nvSpPr>
          <p:cNvPr id="13" name="TextBox 12"/>
          <p:cNvSpPr txBox="1"/>
          <p:nvPr/>
        </p:nvSpPr>
        <p:spPr>
          <a:xfrm>
            <a:off x="7620000" y="6553200"/>
            <a:ext cx="7699231" cy="2677656"/>
          </a:xfrm>
          <a:prstGeom prst="rect">
            <a:avLst/>
          </a:prstGeom>
          <a:noFill/>
        </p:spPr>
        <p:txBody>
          <a:bodyPr wrap="square" rtlCol="0">
            <a:spAutoFit/>
          </a:bodyPr>
          <a:lstStyle/>
          <a:p>
            <a:pPr marL="342900" indent="-342900">
              <a:lnSpc>
                <a:spcPct val="150000"/>
              </a:lnSpc>
              <a:buClr>
                <a:schemeClr val="accent1"/>
              </a:buClr>
              <a:buFont typeface="Wingdings" panose="05000000000000000000" pitchFamily="2" charset="2"/>
              <a:buChar char="ü"/>
            </a:pPr>
            <a:r>
              <a:rPr lang="en-US" sz="2800" dirty="0">
                <a:solidFill>
                  <a:schemeClr val="bg1"/>
                </a:solidFill>
              </a:rPr>
              <a:t>Highlight local history, events, and resources in programming</a:t>
            </a:r>
          </a:p>
          <a:p>
            <a:pPr marL="342900" indent="-342900">
              <a:lnSpc>
                <a:spcPct val="150000"/>
              </a:lnSpc>
              <a:buClr>
                <a:schemeClr val="accent1"/>
              </a:buClr>
              <a:buFont typeface="Wingdings" panose="05000000000000000000" pitchFamily="2" charset="2"/>
              <a:buChar char="ü"/>
            </a:pPr>
            <a:r>
              <a:rPr lang="en-US" sz="2800" dirty="0">
                <a:solidFill>
                  <a:schemeClr val="bg1"/>
                </a:solidFill>
              </a:rPr>
              <a:t>Highlight local careers and opportunities</a:t>
            </a:r>
          </a:p>
          <a:p>
            <a:pPr marL="342900" indent="-342900">
              <a:lnSpc>
                <a:spcPct val="150000"/>
              </a:lnSpc>
              <a:buClr>
                <a:schemeClr val="accent1"/>
              </a:buClr>
              <a:buFont typeface="Wingdings" panose="05000000000000000000" pitchFamily="2" charset="2"/>
              <a:buChar char="ü"/>
            </a:pPr>
            <a:r>
              <a:rPr lang="en-US" sz="2800" dirty="0">
                <a:solidFill>
                  <a:schemeClr val="bg1"/>
                </a:solidFill>
              </a:rPr>
              <a:t>Have kids visit local institutions &amp; </a:t>
            </a:r>
            <a:r>
              <a:rPr lang="en-US" sz="2800" dirty="0" err="1">
                <a:solidFill>
                  <a:schemeClr val="bg1"/>
                </a:solidFill>
              </a:rPr>
              <a:t>employeers</a:t>
            </a:r>
            <a:endParaRPr lang="en-US" sz="2800" dirty="0">
              <a:solidFill>
                <a:schemeClr val="bg1"/>
              </a:solidFill>
            </a:endParaRPr>
          </a:p>
        </p:txBody>
      </p:sp>
    </p:spTree>
    <p:extLst>
      <p:ext uri="{BB962C8B-B14F-4D97-AF65-F5344CB8AC3E}">
        <p14:creationId xmlns:p14="http://schemas.microsoft.com/office/powerpoint/2010/main" val="1466090092"/>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114800"/>
            <a:ext cx="18288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itle 6"/>
          <p:cNvSpPr>
            <a:spLocks noGrp="1"/>
          </p:cNvSpPr>
          <p:nvPr>
            <p:ph type="title"/>
          </p:nvPr>
        </p:nvSpPr>
        <p:spPr>
          <a:xfrm>
            <a:off x="876299" y="761881"/>
            <a:ext cx="7734301" cy="1338828"/>
          </a:xfrm>
        </p:spPr>
        <p:txBody>
          <a:bodyPr/>
          <a:lstStyle/>
          <a:p>
            <a:r>
              <a:rPr lang="en-US" dirty="0"/>
              <a:t>effective ELOs: </a:t>
            </a:r>
            <a:br>
              <a:rPr lang="en-US" dirty="0"/>
            </a:br>
            <a:r>
              <a:rPr lang="en-US" dirty="0"/>
              <a:t>benefits to our community</a:t>
            </a:r>
            <a:endParaRPr lang="uk-UA" dirty="0"/>
          </a:p>
        </p:txBody>
      </p:sp>
      <p:sp>
        <p:nvSpPr>
          <p:cNvPr id="25" name="Slide Number Placeholder 24"/>
          <p:cNvSpPr>
            <a:spLocks noGrp="1"/>
          </p:cNvSpPr>
          <p:nvPr>
            <p:ph type="sldNum" sz="quarter" idx="10"/>
          </p:nvPr>
        </p:nvSpPr>
        <p:spPr/>
        <p:txBody>
          <a:bodyPr/>
          <a:lstStyle/>
          <a:p>
            <a:r>
              <a:rPr lang="en-US"/>
              <a:t>page</a:t>
            </a:r>
          </a:p>
          <a:p>
            <a:r>
              <a:rPr lang="en-US"/>
              <a:t>0</a:t>
            </a:r>
            <a:fld id="{37D409AB-2201-4E18-8A34-C31753AD9B06}" type="slidenum">
              <a:rPr smtClean="0"/>
              <a:pPr/>
              <a:t>8</a:t>
            </a:fld>
            <a:endParaRPr/>
          </a:p>
        </p:txBody>
      </p:sp>
      <p:sp>
        <p:nvSpPr>
          <p:cNvPr id="2" name="TextBox 1"/>
          <p:cNvSpPr txBox="1"/>
          <p:nvPr/>
        </p:nvSpPr>
        <p:spPr>
          <a:xfrm>
            <a:off x="2619211" y="4249594"/>
            <a:ext cx="5448300" cy="5216813"/>
          </a:xfrm>
          <a:prstGeom prst="rect">
            <a:avLst/>
          </a:prstGeom>
          <a:noFill/>
        </p:spPr>
        <p:txBody>
          <a:bodyPr wrap="square" rtlCol="0">
            <a:spAutoFit/>
          </a:bodyPr>
          <a:lstStyle/>
          <a:p>
            <a:r>
              <a:rPr lang="en-US" sz="33300" b="1" dirty="0">
                <a:solidFill>
                  <a:schemeClr val="bg1"/>
                </a:solidFill>
                <a:latin typeface="+mj-lt"/>
              </a:rPr>
              <a:t>03</a:t>
            </a:r>
            <a:endParaRPr lang="uk-UA" sz="33300" b="1" dirty="0">
              <a:solidFill>
                <a:schemeClr val="bg1"/>
              </a:solidFill>
              <a:latin typeface="+mj-lt"/>
            </a:endParaRPr>
          </a:p>
        </p:txBody>
      </p:sp>
      <p:sp>
        <p:nvSpPr>
          <p:cNvPr id="3" name="Isosceles Triangle 2"/>
          <p:cNvSpPr/>
          <p:nvPr/>
        </p:nvSpPr>
        <p:spPr>
          <a:xfrm rot="5400000">
            <a:off x="16125744" y="6295860"/>
            <a:ext cx="1514475" cy="1124279"/>
          </a:xfrm>
          <a:prstGeom prst="triangl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27" name="Isosceles Triangle 26">
            <a:hlinkClick r:id="" action="ppaction://hlinkshowjump?jump=previousslide"/>
          </p:cNvPr>
          <p:cNvSpPr/>
          <p:nvPr/>
        </p:nvSpPr>
        <p:spPr>
          <a:xfrm rot="16200000">
            <a:off x="647784" y="6295862"/>
            <a:ext cx="1514475" cy="1124279"/>
          </a:xfrm>
          <a:prstGeom prst="triangl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9" name="TextBox 8"/>
          <p:cNvSpPr txBox="1"/>
          <p:nvPr/>
        </p:nvSpPr>
        <p:spPr>
          <a:xfrm>
            <a:off x="7491331" y="5114926"/>
            <a:ext cx="5686425" cy="769441"/>
          </a:xfrm>
          <a:prstGeom prst="rect">
            <a:avLst/>
          </a:prstGeom>
          <a:noFill/>
        </p:spPr>
        <p:txBody>
          <a:bodyPr wrap="square" rtlCol="0">
            <a:spAutoFit/>
          </a:bodyPr>
          <a:lstStyle/>
          <a:p>
            <a:r>
              <a:rPr lang="en-US" sz="4400" b="1" dirty="0">
                <a:solidFill>
                  <a:schemeClr val="accent1"/>
                </a:solidFill>
              </a:rPr>
              <a:t>Build community</a:t>
            </a:r>
            <a:endParaRPr lang="uk-UA" sz="4400" b="1" dirty="0">
              <a:solidFill>
                <a:schemeClr val="accent1"/>
              </a:solidFill>
            </a:endParaRPr>
          </a:p>
        </p:txBody>
      </p:sp>
      <p:sp>
        <p:nvSpPr>
          <p:cNvPr id="11" name="TextBox 10"/>
          <p:cNvSpPr txBox="1"/>
          <p:nvPr/>
        </p:nvSpPr>
        <p:spPr>
          <a:xfrm>
            <a:off x="7620000" y="6255061"/>
            <a:ext cx="7699231" cy="2031325"/>
          </a:xfrm>
          <a:prstGeom prst="rect">
            <a:avLst/>
          </a:prstGeom>
          <a:noFill/>
        </p:spPr>
        <p:txBody>
          <a:bodyPr wrap="square" rtlCol="0">
            <a:spAutoFit/>
          </a:bodyPr>
          <a:lstStyle/>
          <a:p>
            <a:pPr marL="342900" indent="-342900">
              <a:lnSpc>
                <a:spcPct val="150000"/>
              </a:lnSpc>
              <a:buClr>
                <a:schemeClr val="accent1"/>
              </a:buClr>
              <a:buFont typeface="Wingdings" panose="05000000000000000000" pitchFamily="2" charset="2"/>
              <a:buChar char="ü"/>
            </a:pPr>
            <a:r>
              <a:rPr lang="en-US" sz="2800" dirty="0">
                <a:solidFill>
                  <a:schemeClr val="bg1"/>
                </a:solidFill>
              </a:rPr>
              <a:t>Provide meaningful volunteer opportunities</a:t>
            </a:r>
          </a:p>
          <a:p>
            <a:pPr marL="342900" indent="-342900">
              <a:lnSpc>
                <a:spcPct val="150000"/>
              </a:lnSpc>
              <a:buClr>
                <a:schemeClr val="accent1"/>
              </a:buClr>
              <a:buFont typeface="Wingdings" panose="05000000000000000000" pitchFamily="2" charset="2"/>
              <a:buChar char="ü"/>
            </a:pPr>
            <a:r>
              <a:rPr lang="en-US" sz="2800" dirty="0">
                <a:solidFill>
                  <a:schemeClr val="bg1"/>
                </a:solidFill>
              </a:rPr>
              <a:t>Connect kids to adults in safe space</a:t>
            </a:r>
          </a:p>
          <a:p>
            <a:pPr marL="342900" indent="-342900">
              <a:lnSpc>
                <a:spcPct val="150000"/>
              </a:lnSpc>
              <a:buClr>
                <a:schemeClr val="accent1"/>
              </a:buClr>
              <a:buFont typeface="Wingdings" panose="05000000000000000000" pitchFamily="2" charset="2"/>
              <a:buChar char="ü"/>
            </a:pPr>
            <a:r>
              <a:rPr lang="en-US" sz="2800" dirty="0">
                <a:solidFill>
                  <a:schemeClr val="bg1"/>
                </a:solidFill>
              </a:rPr>
              <a:t>Source of community pride</a:t>
            </a:r>
          </a:p>
        </p:txBody>
      </p:sp>
    </p:spTree>
    <p:extLst>
      <p:ext uri="{BB962C8B-B14F-4D97-AF65-F5344CB8AC3E}">
        <p14:creationId xmlns:p14="http://schemas.microsoft.com/office/powerpoint/2010/main" val="4115280867"/>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114800"/>
            <a:ext cx="18288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itle 6"/>
          <p:cNvSpPr>
            <a:spLocks noGrp="1"/>
          </p:cNvSpPr>
          <p:nvPr>
            <p:ph type="title"/>
          </p:nvPr>
        </p:nvSpPr>
        <p:spPr>
          <a:xfrm>
            <a:off x="876300" y="761881"/>
            <a:ext cx="7810500" cy="1338828"/>
          </a:xfrm>
        </p:spPr>
        <p:txBody>
          <a:bodyPr/>
          <a:lstStyle/>
          <a:p>
            <a:r>
              <a:rPr lang="en-US" dirty="0"/>
              <a:t>effective ELOs: </a:t>
            </a:r>
            <a:br>
              <a:rPr lang="en-US" dirty="0"/>
            </a:br>
            <a:r>
              <a:rPr lang="en-US" dirty="0"/>
              <a:t>benefits to our community</a:t>
            </a:r>
            <a:endParaRPr lang="uk-UA" dirty="0"/>
          </a:p>
        </p:txBody>
      </p:sp>
      <p:sp>
        <p:nvSpPr>
          <p:cNvPr id="25" name="Slide Number Placeholder 24"/>
          <p:cNvSpPr>
            <a:spLocks noGrp="1"/>
          </p:cNvSpPr>
          <p:nvPr>
            <p:ph type="sldNum" sz="quarter" idx="10"/>
          </p:nvPr>
        </p:nvSpPr>
        <p:spPr/>
        <p:txBody>
          <a:bodyPr/>
          <a:lstStyle/>
          <a:p>
            <a:r>
              <a:rPr lang="en-US"/>
              <a:t>page</a:t>
            </a:r>
          </a:p>
          <a:p>
            <a:r>
              <a:rPr lang="en-US"/>
              <a:t>0</a:t>
            </a:r>
            <a:fld id="{37D409AB-2201-4E18-8A34-C31753AD9B06}" type="slidenum">
              <a:rPr smtClean="0"/>
              <a:pPr/>
              <a:t>9</a:t>
            </a:fld>
            <a:endParaRPr/>
          </a:p>
        </p:txBody>
      </p:sp>
      <p:sp>
        <p:nvSpPr>
          <p:cNvPr id="2" name="TextBox 1"/>
          <p:cNvSpPr txBox="1"/>
          <p:nvPr/>
        </p:nvSpPr>
        <p:spPr>
          <a:xfrm>
            <a:off x="2619211" y="4249594"/>
            <a:ext cx="5448300" cy="5216813"/>
          </a:xfrm>
          <a:prstGeom prst="rect">
            <a:avLst/>
          </a:prstGeom>
          <a:noFill/>
        </p:spPr>
        <p:txBody>
          <a:bodyPr wrap="square" rtlCol="0">
            <a:spAutoFit/>
          </a:bodyPr>
          <a:lstStyle/>
          <a:p>
            <a:r>
              <a:rPr lang="en-US" sz="33300" b="1" dirty="0">
                <a:solidFill>
                  <a:schemeClr val="bg1"/>
                </a:solidFill>
                <a:latin typeface="+mj-lt"/>
              </a:rPr>
              <a:t>04</a:t>
            </a:r>
            <a:endParaRPr lang="uk-UA" sz="33300" b="1" dirty="0">
              <a:solidFill>
                <a:schemeClr val="bg1"/>
              </a:solidFill>
              <a:latin typeface="+mj-lt"/>
            </a:endParaRPr>
          </a:p>
        </p:txBody>
      </p:sp>
      <p:sp>
        <p:nvSpPr>
          <p:cNvPr id="3" name="Isosceles Triangle 2"/>
          <p:cNvSpPr/>
          <p:nvPr/>
        </p:nvSpPr>
        <p:spPr>
          <a:xfrm rot="5400000">
            <a:off x="16125744" y="6295860"/>
            <a:ext cx="1514475" cy="1124279"/>
          </a:xfrm>
          <a:prstGeom prst="triangle">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27" name="Isosceles Triangle 26">
            <a:hlinkClick r:id="" action="ppaction://hlinkshowjump?jump=previousslide"/>
          </p:cNvPr>
          <p:cNvSpPr/>
          <p:nvPr/>
        </p:nvSpPr>
        <p:spPr>
          <a:xfrm rot="16200000">
            <a:off x="647784" y="6295862"/>
            <a:ext cx="1514475" cy="1124279"/>
          </a:xfrm>
          <a:prstGeom prst="triangl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9" name="TextBox 8"/>
          <p:cNvSpPr txBox="1"/>
          <p:nvPr/>
        </p:nvSpPr>
        <p:spPr>
          <a:xfrm>
            <a:off x="7491331" y="5114926"/>
            <a:ext cx="6224669" cy="769441"/>
          </a:xfrm>
          <a:prstGeom prst="rect">
            <a:avLst/>
          </a:prstGeom>
          <a:noFill/>
        </p:spPr>
        <p:txBody>
          <a:bodyPr wrap="square" rtlCol="0">
            <a:spAutoFit/>
          </a:bodyPr>
          <a:lstStyle/>
          <a:p>
            <a:r>
              <a:rPr lang="en-US" sz="4400" b="1" dirty="0">
                <a:solidFill>
                  <a:schemeClr val="accent1"/>
                </a:solidFill>
              </a:rPr>
              <a:t>Improve our school(s)</a:t>
            </a:r>
            <a:endParaRPr lang="uk-UA" sz="4400" b="1" dirty="0">
              <a:solidFill>
                <a:schemeClr val="accent1"/>
              </a:solidFill>
            </a:endParaRPr>
          </a:p>
        </p:txBody>
      </p:sp>
      <p:sp>
        <p:nvSpPr>
          <p:cNvPr id="10" name="TextBox 9"/>
          <p:cNvSpPr txBox="1"/>
          <p:nvPr/>
        </p:nvSpPr>
        <p:spPr>
          <a:xfrm>
            <a:off x="7620000" y="6255061"/>
            <a:ext cx="7699231" cy="2677656"/>
          </a:xfrm>
          <a:prstGeom prst="rect">
            <a:avLst/>
          </a:prstGeom>
          <a:noFill/>
        </p:spPr>
        <p:txBody>
          <a:bodyPr wrap="square" rtlCol="0">
            <a:spAutoFit/>
          </a:bodyPr>
          <a:lstStyle/>
          <a:p>
            <a:pPr marL="342900" indent="-342900">
              <a:lnSpc>
                <a:spcPct val="150000"/>
              </a:lnSpc>
              <a:buClr>
                <a:schemeClr val="accent1"/>
              </a:buClr>
              <a:buFont typeface="Wingdings" panose="05000000000000000000" pitchFamily="2" charset="2"/>
              <a:buChar char="ü"/>
            </a:pPr>
            <a:r>
              <a:rPr lang="en-US" sz="2800" dirty="0">
                <a:solidFill>
                  <a:schemeClr val="bg1"/>
                </a:solidFill>
              </a:rPr>
              <a:t>Support academics beyond school day</a:t>
            </a:r>
          </a:p>
          <a:p>
            <a:pPr marL="342900" indent="-342900">
              <a:lnSpc>
                <a:spcPct val="150000"/>
              </a:lnSpc>
              <a:buClr>
                <a:schemeClr val="accent1"/>
              </a:buClr>
              <a:buFont typeface="Wingdings" panose="05000000000000000000" pitchFamily="2" charset="2"/>
              <a:buChar char="ü"/>
            </a:pPr>
            <a:r>
              <a:rPr lang="en-US" sz="2800" dirty="0">
                <a:solidFill>
                  <a:schemeClr val="bg1"/>
                </a:solidFill>
              </a:rPr>
              <a:t>Improve </a:t>
            </a:r>
            <a:r>
              <a:rPr lang="en-US" sz="2800" dirty="0" err="1">
                <a:solidFill>
                  <a:schemeClr val="bg1"/>
                </a:solidFill>
              </a:rPr>
              <a:t>AQuESTT</a:t>
            </a:r>
            <a:r>
              <a:rPr lang="en-US" sz="2800" dirty="0">
                <a:solidFill>
                  <a:schemeClr val="bg1"/>
                </a:solidFill>
              </a:rPr>
              <a:t> evidence-based analysis</a:t>
            </a:r>
          </a:p>
          <a:p>
            <a:pPr marL="342900" indent="-342900">
              <a:lnSpc>
                <a:spcPct val="150000"/>
              </a:lnSpc>
              <a:buClr>
                <a:schemeClr val="accent1"/>
              </a:buClr>
              <a:buFont typeface="Wingdings" panose="05000000000000000000" pitchFamily="2" charset="2"/>
              <a:buChar char="ü"/>
            </a:pPr>
            <a:r>
              <a:rPr lang="en-US" sz="2800" dirty="0">
                <a:solidFill>
                  <a:schemeClr val="bg1"/>
                </a:solidFill>
              </a:rPr>
              <a:t>Support the value of learning in school</a:t>
            </a:r>
          </a:p>
          <a:p>
            <a:pPr marL="342900" indent="-342900">
              <a:lnSpc>
                <a:spcPct val="150000"/>
              </a:lnSpc>
              <a:buClr>
                <a:schemeClr val="accent1"/>
              </a:buClr>
              <a:buFont typeface="Wingdings" panose="05000000000000000000" pitchFamily="2" charset="2"/>
              <a:buChar char="ü"/>
            </a:pPr>
            <a:r>
              <a:rPr lang="en-US" sz="2800" dirty="0">
                <a:solidFill>
                  <a:schemeClr val="bg1"/>
                </a:solidFill>
              </a:rPr>
              <a:t>Hands-on, engaging activities that inspire </a:t>
            </a:r>
          </a:p>
        </p:txBody>
      </p:sp>
    </p:spTree>
    <p:extLst>
      <p:ext uri="{BB962C8B-B14F-4D97-AF65-F5344CB8AC3E}">
        <p14:creationId xmlns:p14="http://schemas.microsoft.com/office/powerpoint/2010/main" val="501167600"/>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
</file>

<file path=ppt/theme/theme1.xml><?xml version="1.0" encoding="utf-8"?>
<a:theme xmlns:a="http://schemas.openxmlformats.org/drawingml/2006/main" name="GENARAL LAYOUTS">
  <a:themeElements>
    <a:clrScheme name="SIMPLICITY - Purple Blue">
      <a:dk1>
        <a:srgbClr val="0A091B"/>
      </a:dk1>
      <a:lt1>
        <a:srgbClr val="F2F2F5"/>
      </a:lt1>
      <a:dk2>
        <a:srgbClr val="858591"/>
      </a:dk2>
      <a:lt2>
        <a:srgbClr val="FFFFFF"/>
      </a:lt2>
      <a:accent1>
        <a:srgbClr val="6F7DE1"/>
      </a:accent1>
      <a:accent2>
        <a:srgbClr val="C0C0C8"/>
      </a:accent2>
      <a:accent3>
        <a:srgbClr val="6F7DE1"/>
      </a:accent3>
      <a:accent4>
        <a:srgbClr val="6F7DE1"/>
      </a:accent4>
      <a:accent5>
        <a:srgbClr val="6F7DE1"/>
      </a:accent5>
      <a:accent6>
        <a:srgbClr val="6F7DE1"/>
      </a:accent6>
      <a:hlink>
        <a:srgbClr val="2B3FD0"/>
      </a:hlink>
      <a:folHlink>
        <a:srgbClr val="A8B1ED"/>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LIDES WITH IMAGES">
  <a:themeElements>
    <a:clrScheme name="SIMPLICITY - Purple Blue">
      <a:dk1>
        <a:srgbClr val="0A091B"/>
      </a:dk1>
      <a:lt1>
        <a:srgbClr val="F2F2F5"/>
      </a:lt1>
      <a:dk2>
        <a:srgbClr val="858591"/>
      </a:dk2>
      <a:lt2>
        <a:srgbClr val="FFFFFF"/>
      </a:lt2>
      <a:accent1>
        <a:srgbClr val="6F7DE1"/>
      </a:accent1>
      <a:accent2>
        <a:srgbClr val="C0C0C8"/>
      </a:accent2>
      <a:accent3>
        <a:srgbClr val="6F7DE1"/>
      </a:accent3>
      <a:accent4>
        <a:srgbClr val="6F7DE1"/>
      </a:accent4>
      <a:accent5>
        <a:srgbClr val="6F7DE1"/>
      </a:accent5>
      <a:accent6>
        <a:srgbClr val="6F7DE1"/>
      </a:accent6>
      <a:hlink>
        <a:srgbClr val="2B3FD0"/>
      </a:hlink>
      <a:folHlink>
        <a:srgbClr val="A8B1ED"/>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8019</TotalTime>
  <Words>1212</Words>
  <Application>Microsoft Office PowerPoint</Application>
  <PresentationFormat>Custom</PresentationFormat>
  <Paragraphs>186</Paragraphs>
  <Slides>13</Slides>
  <Notes>12</Notes>
  <HiddenSlides>1</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Calibri</vt:lpstr>
      <vt:lpstr>Roboto</vt:lpstr>
      <vt:lpstr>Roboto Condensed</vt:lpstr>
      <vt:lpstr>Wingdings</vt:lpstr>
      <vt:lpstr>GENARAL LAYOUTS</vt:lpstr>
      <vt:lpstr>1_SLIDES WITH IMAGES</vt:lpstr>
      <vt:lpstr>Instructions for Use (this is a hidden slide – for planning only)</vt:lpstr>
      <vt:lpstr>PowerPoint Presentation</vt:lpstr>
      <vt:lpstr>PowerPoint Presentation</vt:lpstr>
      <vt:lpstr>PowerPoint Presentation</vt:lpstr>
      <vt:lpstr>let’s start here</vt:lpstr>
      <vt:lpstr>Effective ELOs:  benefits to our community</vt:lpstr>
      <vt:lpstr>effective ELOs:  benefits to our community</vt:lpstr>
      <vt:lpstr>effective ELOs:  benefits to our community</vt:lpstr>
      <vt:lpstr>effective ELOs:  benefits to our community</vt:lpstr>
      <vt:lpstr>what’s required</vt:lpstr>
      <vt:lpstr>effective ELOs and community vitality</vt:lpstr>
      <vt:lpstr>how to engage</vt:lpstr>
      <vt:lpstr>more information and resources</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Палотенце</dc:creator>
  <cp:lastModifiedBy>Zoie Taylore</cp:lastModifiedBy>
  <cp:revision>938</cp:revision>
  <cp:lastPrinted>2017-08-28T21:59:41Z</cp:lastPrinted>
  <dcterms:created xsi:type="dcterms:W3CDTF">2015-01-20T11:47:48Z</dcterms:created>
  <dcterms:modified xsi:type="dcterms:W3CDTF">2018-12-21T15:41:40Z</dcterms:modified>
</cp:coreProperties>
</file>