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47" r:id="rId2"/>
  </p:sldMasterIdLst>
  <p:notesMasterIdLst>
    <p:notesMasterId r:id="rId16"/>
  </p:notesMasterIdLst>
  <p:sldIdLst>
    <p:sldId id="607" r:id="rId3"/>
    <p:sldId id="269" r:id="rId4"/>
    <p:sldId id="615" r:id="rId5"/>
    <p:sldId id="610" r:id="rId6"/>
    <p:sldId id="603" r:id="rId7"/>
    <p:sldId id="604" r:id="rId8"/>
    <p:sldId id="606" r:id="rId9"/>
    <p:sldId id="608" r:id="rId10"/>
    <p:sldId id="605" r:id="rId11"/>
    <p:sldId id="613" r:id="rId12"/>
    <p:sldId id="621" r:id="rId13"/>
    <p:sldId id="611" r:id="rId14"/>
    <p:sldId id="612" r:id="rId15"/>
  </p:sldIdLst>
  <p:sldSz cx="18288000" cy="13716000"/>
  <p:notesSz cx="7010400" cy="9296400"/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D4EA"/>
    <a:srgbClr val="4CCCE6"/>
    <a:srgbClr val="6CD5EA"/>
    <a:srgbClr val="2BC3E1"/>
    <a:srgbClr val="57CFE7"/>
    <a:srgbClr val="AAC42C"/>
    <a:srgbClr val="F26B6C"/>
    <a:srgbClr val="A156F4"/>
    <a:srgbClr val="C0C0C8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70938" autoAdjust="0"/>
  </p:normalViewPr>
  <p:slideViewPr>
    <p:cSldViewPr>
      <p:cViewPr varScale="1">
        <p:scale>
          <a:sx n="41" d="100"/>
          <a:sy n="41" d="100"/>
        </p:scale>
        <p:origin x="2454" y="66"/>
      </p:cViewPr>
      <p:guideLst>
        <p:guide orient="horz" pos="4320"/>
        <p:guide pos="5760"/>
      </p:guideLst>
    </p:cSldViewPr>
  </p:slideViewPr>
  <p:outlineViewPr>
    <p:cViewPr>
      <p:scale>
        <a:sx n="33" d="100"/>
        <a:sy n="33" d="100"/>
      </p:scale>
      <p:origin x="0" y="-219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865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t>21.12.2018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</a:t>
            </a:r>
            <a:r>
              <a:rPr lang="en-US" baseline="0" dirty="0"/>
              <a:t> your logo and date if you desire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Change “School” to the name of your community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Talking</a:t>
            </a:r>
            <a:r>
              <a:rPr lang="en-US" b="1" baseline="0" dirty="0"/>
              <a:t> Points</a:t>
            </a:r>
            <a:r>
              <a:rPr lang="en-US" baseline="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Introduce yourself, explain the purpose of this presentation – to introduce the vision for an effective afterschool program in your community, and thank the audience for the opportunity to share.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0529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Edit as needed for your local needs</a:t>
            </a:r>
          </a:p>
          <a:p>
            <a:endParaRPr lang="en-US" dirty="0"/>
          </a:p>
          <a:p>
            <a:r>
              <a:rPr lang="en-US" b="1" dirty="0"/>
              <a:t>Talking</a:t>
            </a:r>
            <a:r>
              <a:rPr lang="en-US" b="1" baseline="0" dirty="0"/>
              <a:t> Points</a:t>
            </a:r>
            <a:r>
              <a:rPr lang="en-US" baseline="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Use notes on screen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Use the slide to make a request of the people in the room to engage and help your cause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1636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Edit as needed for your local needs</a:t>
            </a:r>
          </a:p>
          <a:p>
            <a:endParaRPr lang="en-US" dirty="0"/>
          </a:p>
          <a:p>
            <a:r>
              <a:rPr lang="en-US" b="1" dirty="0"/>
              <a:t>Talking</a:t>
            </a:r>
            <a:r>
              <a:rPr lang="en-US" b="1" baseline="0" dirty="0"/>
              <a:t> Points</a:t>
            </a:r>
            <a:r>
              <a:rPr lang="en-US" baseline="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Use notes on screen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Explain where they can find more information if they would like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Thank them for their time.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8107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Edit as needed for your local needs</a:t>
            </a:r>
          </a:p>
          <a:p>
            <a:endParaRPr lang="en-US" dirty="0"/>
          </a:p>
          <a:p>
            <a:r>
              <a:rPr lang="en-US" b="1" dirty="0"/>
              <a:t>Talking</a:t>
            </a:r>
            <a:r>
              <a:rPr lang="en-US" b="1" baseline="0" dirty="0"/>
              <a:t> Points</a:t>
            </a:r>
            <a:r>
              <a:rPr lang="en-US" baseline="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Share that they might have a pre-existing definition of afterschool programs based on their own experience, what they’ve seen in other communities, or what they read about in the media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Note that these definitions are often based on “conventional” afterschool – like a latchkey kids effort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Note that your vision for afterschool includes the components of conventional afterschool – and a whole lot more.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Contrast the convention programs with programs that are designed to be expanded learning opportunities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Use the bullets to drive home the points of differentiation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Make the point that effective expanded learning opportunities require more commitment and planning, but the rewards to your community are well worth 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9161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none</a:t>
            </a:r>
          </a:p>
          <a:p>
            <a:endParaRPr lang="en-US" dirty="0"/>
          </a:p>
          <a:p>
            <a:r>
              <a:rPr lang="en-US" b="1" dirty="0"/>
              <a:t>Talking</a:t>
            </a:r>
            <a:r>
              <a:rPr lang="en-US" b="1" baseline="0" dirty="0"/>
              <a:t> Points</a:t>
            </a:r>
            <a:r>
              <a:rPr lang="en-US" baseline="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Transition to discussion the benefits of an effective afterschool program that serves as an expanded learning opportunity.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Point out that most people will focus on the benefits to children – which are critically important – but benefits to the school and community are also important to note</a:t>
            </a:r>
          </a:p>
          <a:p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3323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Edit as needed for your local needs</a:t>
            </a:r>
          </a:p>
          <a:p>
            <a:endParaRPr lang="en-US" dirty="0"/>
          </a:p>
          <a:p>
            <a:r>
              <a:rPr lang="en-US" b="1" dirty="0"/>
              <a:t>Talking</a:t>
            </a:r>
            <a:r>
              <a:rPr lang="en-US" b="1" baseline="0" dirty="0"/>
              <a:t> Points</a:t>
            </a:r>
            <a:r>
              <a:rPr lang="en-US" baseline="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Use notes on screen</a:t>
            </a:r>
          </a:p>
          <a:p>
            <a:endParaRPr lang="en-US" baseline="0" dirty="0"/>
          </a:p>
          <a:p>
            <a:endParaRPr lang="en-US" dirty="0"/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4537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Edit as needed for your local needs</a:t>
            </a:r>
          </a:p>
          <a:p>
            <a:endParaRPr lang="en-US" dirty="0"/>
          </a:p>
          <a:p>
            <a:r>
              <a:rPr lang="en-US" b="1" dirty="0"/>
              <a:t>Talking</a:t>
            </a:r>
            <a:r>
              <a:rPr lang="en-US" b="1" baseline="0" dirty="0"/>
              <a:t> Points</a:t>
            </a:r>
            <a:r>
              <a:rPr lang="en-US" baseline="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Use notes on screen</a:t>
            </a:r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2567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Edit as needed for your local needs</a:t>
            </a:r>
          </a:p>
          <a:p>
            <a:endParaRPr lang="en-US" dirty="0"/>
          </a:p>
          <a:p>
            <a:r>
              <a:rPr lang="en-US" b="1" dirty="0"/>
              <a:t>Talking</a:t>
            </a:r>
            <a:r>
              <a:rPr lang="en-US" b="1" baseline="0" dirty="0"/>
              <a:t> Points</a:t>
            </a:r>
            <a:r>
              <a:rPr lang="en-US" baseline="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Use notes on screen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On the second bullet - point out ELOs can provide an “early on-ramp” to get kids thinking about a future career or enterprise in their own community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On the third bullet - </a:t>
            </a:r>
            <a:r>
              <a:rPr lang="en-US" sz="1200" dirty="0"/>
              <a:t>emphasize that ELOs give students a place were they can try new things and not be afraid to fail</a:t>
            </a:r>
            <a:endParaRPr lang="en-US" baseline="0" dirty="0"/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233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Edit as needed for your local needs</a:t>
            </a:r>
          </a:p>
          <a:p>
            <a:endParaRPr lang="en-US" dirty="0"/>
          </a:p>
          <a:p>
            <a:r>
              <a:rPr lang="en-US" b="1" dirty="0"/>
              <a:t>Talking</a:t>
            </a:r>
            <a:r>
              <a:rPr lang="en-US" b="1" baseline="0" dirty="0"/>
              <a:t> Points</a:t>
            </a:r>
            <a:r>
              <a:rPr lang="en-US" baseline="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Use notes on screen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On the third bullet - </a:t>
            </a:r>
            <a:r>
              <a:rPr lang="en-US" sz="1200" dirty="0"/>
              <a:t>emphasize that ELOs support creating “excited, engaged, inspired” learners that helps make them better students during the school day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2431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your mouse to click on the image</a:t>
            </a:r>
            <a:r>
              <a:rPr lang="en-US" baseline="0" dirty="0"/>
              <a:t> or the video to play 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You must be connected to the Internet for the video to launch. 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Talking</a:t>
            </a:r>
            <a:r>
              <a:rPr lang="en-US" b="1" baseline="0" dirty="0"/>
              <a:t> Points</a:t>
            </a:r>
            <a:r>
              <a:rPr lang="en-US" baseline="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Explain that this brief 5 minute video captures perspectives on how ELO programs support </a:t>
            </a:r>
            <a:r>
              <a:rPr lang="en-US" baseline="0" dirty="0" err="1"/>
              <a:t>AQuESTT</a:t>
            </a:r>
            <a:r>
              <a:rPr lang="en-US" baseline="0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5823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Edit this slide as needed. 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Talking</a:t>
            </a:r>
            <a:r>
              <a:rPr lang="en-US" b="1" baseline="0" dirty="0"/>
              <a:t> Points</a:t>
            </a:r>
            <a:r>
              <a:rPr lang="en-US" baseline="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(yours to add)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9579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28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914400"/>
            <a:ext cx="0" cy="1033272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12108543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12249313"/>
            <a:ext cx="0" cy="740664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12249313"/>
            <a:ext cx="0" cy="740664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76188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12096914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15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76300" y="12108543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76188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04850" y="914400"/>
            <a:ext cx="0" cy="1033272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704850" y="12249313"/>
            <a:ext cx="0" cy="740664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94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68580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76300" y="12108543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76188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12096914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04850" y="914400"/>
            <a:ext cx="0" cy="1033272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704850" y="12249313"/>
            <a:ext cx="0" cy="740664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6744950" y="12249313"/>
            <a:ext cx="0" cy="740664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52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76300" y="12108543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76188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12096914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 userDrawn="1"/>
        </p:nvSpPr>
        <p:spPr>
          <a:xfrm>
            <a:off x="0" y="3200400"/>
            <a:ext cx="18288000" cy="73152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04850" y="914400"/>
            <a:ext cx="0" cy="1033272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704850" y="12249313"/>
            <a:ext cx="0" cy="740664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6744950" y="12249313"/>
            <a:ext cx="0" cy="740664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858000"/>
            <a:ext cx="18288000" cy="68580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76300" y="12108543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your logo</a:t>
            </a:r>
            <a:endParaRPr lang="uk-UA" sz="2000" b="1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76188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12096914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04850" y="914400"/>
            <a:ext cx="0" cy="1033272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704850" y="12249313"/>
            <a:ext cx="0" cy="740664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6744950" y="12249313"/>
            <a:ext cx="0" cy="740664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6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914400"/>
            <a:ext cx="0" cy="1033272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12108543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12249313"/>
            <a:ext cx="0" cy="740664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12249313"/>
            <a:ext cx="0" cy="740664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76188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12096914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473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76300" y="12108543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76188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12096914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4114800"/>
            <a:ext cx="18288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04850" y="914400"/>
            <a:ext cx="0" cy="1033272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704850" y="12249313"/>
            <a:ext cx="0" cy="740664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6744950" y="12249313"/>
            <a:ext cx="0" cy="740664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0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68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6" r:id="rId2"/>
    <p:sldLayoutId id="2147483663" r:id="rId3"/>
    <p:sldLayoutId id="2147483693" r:id="rId4"/>
    <p:sldLayoutId id="2147483680" r:id="rId5"/>
    <p:sldLayoutId id="2147483697" r:id="rId6"/>
    <p:sldLayoutId id="2147483698" r:id="rId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08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eyondschoolbells.org/videos/a-questt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16573500" cy="715581"/>
          </a:xfrm>
        </p:spPr>
        <p:txBody>
          <a:bodyPr/>
          <a:lstStyle/>
          <a:p>
            <a:r>
              <a:rPr lang="en-US" dirty="0"/>
              <a:t>Instructions for Use </a:t>
            </a:r>
            <a:r>
              <a:rPr lang="en-US" sz="4000" dirty="0"/>
              <a:t>(this is a hidden slide – for planning only)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2743200"/>
            <a:ext cx="15316200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This presentation is designed to take about 15 minutes (if you play the whole video on slide 10)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About 1 minute per slide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Modify this deck to meet your needs and the situation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Playing the video on slide 10 (6:36 </a:t>
            </a:r>
            <a:r>
              <a:rPr lang="en-US" sz="2800" b="1"/>
              <a:t>in length)…</a:t>
            </a:r>
            <a:endParaRPr lang="en-US" sz="2800" b="1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You must be connected to the internet during the presentation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In presentation mode, take the mouse and click anywhere on the image of the video 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If you don’t want to play the video, you can hide the slide (find the slide in the column on the left, right click on it and select “Hide Slide”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To change text and photos on slides…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Edit in “Normal” mode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To add your logo to the Master Slide…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Be on a slide with the “logo here” box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Select the View tab and select Slide Master – on that slide, add your logo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Close out of Master Slide 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To change or remove transitions between slides…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Select the Transitions tab and choose the transition you prefer or select “none”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To add animations to elements on slides…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Select the element you wish to animate, then select the “Animations” tab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Select the style of animation you prefer from the available menu of options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36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761881"/>
            <a:ext cx="6438900" cy="1338828"/>
          </a:xfrm>
        </p:spPr>
        <p:txBody>
          <a:bodyPr/>
          <a:lstStyle/>
          <a:p>
            <a:r>
              <a:rPr lang="en-US" dirty="0"/>
              <a:t>effective ELOs and </a:t>
            </a:r>
            <a:r>
              <a:rPr lang="en-US" dirty="0" err="1"/>
              <a:t>AQuESTT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10</a:t>
            </a:fld>
            <a:endParaRPr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112" y="2438400"/>
            <a:ext cx="15635288" cy="947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7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6300" y="761881"/>
            <a:ext cx="7200900" cy="1962076"/>
          </a:xfrm>
        </p:spPr>
        <p:txBody>
          <a:bodyPr/>
          <a:lstStyle/>
          <a:p>
            <a:r>
              <a:rPr lang="en-US" dirty="0"/>
              <a:t>our vision for expanded learning opportunities</a:t>
            </a:r>
            <a:endParaRPr lang="uk-U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11</a:t>
            </a:fld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29570" y="4419600"/>
            <a:ext cx="18288000" cy="5486400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114800" y="5006108"/>
            <a:ext cx="10363200" cy="914400"/>
            <a:chOff x="3276600" y="3298531"/>
            <a:chExt cx="10363200" cy="914400"/>
          </a:xfrm>
        </p:grpSpPr>
        <p:sp>
          <p:nvSpPr>
            <p:cNvPr id="18" name="Freeform 29"/>
            <p:cNvSpPr>
              <a:spLocks noEditPoints="1"/>
            </p:cNvSpPr>
            <p:nvPr/>
          </p:nvSpPr>
          <p:spPr bwMode="auto">
            <a:xfrm>
              <a:off x="3276600" y="3298531"/>
              <a:ext cx="914400" cy="914400"/>
            </a:xfrm>
            <a:custGeom>
              <a:avLst/>
              <a:gdLst>
                <a:gd name="T0" fmla="*/ 88 w 176"/>
                <a:gd name="T1" fmla="*/ 110 h 176"/>
                <a:gd name="T2" fmla="*/ 51 w 176"/>
                <a:gd name="T3" fmla="*/ 73 h 176"/>
                <a:gd name="T4" fmla="*/ 48 w 176"/>
                <a:gd name="T5" fmla="*/ 72 h 176"/>
                <a:gd name="T6" fmla="*/ 44 w 176"/>
                <a:gd name="T7" fmla="*/ 76 h 176"/>
                <a:gd name="T8" fmla="*/ 45 w 176"/>
                <a:gd name="T9" fmla="*/ 79 h 176"/>
                <a:gd name="T10" fmla="*/ 85 w 176"/>
                <a:gd name="T11" fmla="*/ 119 h 176"/>
                <a:gd name="T12" fmla="*/ 88 w 176"/>
                <a:gd name="T13" fmla="*/ 120 h 176"/>
                <a:gd name="T14" fmla="*/ 91 w 176"/>
                <a:gd name="T15" fmla="*/ 119 h 176"/>
                <a:gd name="T16" fmla="*/ 91 w 176"/>
                <a:gd name="T17" fmla="*/ 119 h 176"/>
                <a:gd name="T18" fmla="*/ 158 w 176"/>
                <a:gd name="T19" fmla="*/ 49 h 176"/>
                <a:gd name="T20" fmla="*/ 158 w 176"/>
                <a:gd name="T21" fmla="*/ 49 h 176"/>
                <a:gd name="T22" fmla="*/ 163 w 176"/>
                <a:gd name="T23" fmla="*/ 43 h 176"/>
                <a:gd name="T24" fmla="*/ 163 w 176"/>
                <a:gd name="T25" fmla="*/ 43 h 176"/>
                <a:gd name="T26" fmla="*/ 175 w 176"/>
                <a:gd name="T27" fmla="*/ 31 h 176"/>
                <a:gd name="T28" fmla="*/ 175 w 176"/>
                <a:gd name="T29" fmla="*/ 31 h 176"/>
                <a:gd name="T30" fmla="*/ 176 w 176"/>
                <a:gd name="T31" fmla="*/ 28 h 176"/>
                <a:gd name="T32" fmla="*/ 172 w 176"/>
                <a:gd name="T33" fmla="*/ 24 h 176"/>
                <a:gd name="T34" fmla="*/ 169 w 176"/>
                <a:gd name="T35" fmla="*/ 25 h 176"/>
                <a:gd name="T36" fmla="*/ 169 w 176"/>
                <a:gd name="T37" fmla="*/ 25 h 176"/>
                <a:gd name="T38" fmla="*/ 159 w 176"/>
                <a:gd name="T39" fmla="*/ 36 h 176"/>
                <a:gd name="T40" fmla="*/ 159 w 176"/>
                <a:gd name="T41" fmla="*/ 36 h 176"/>
                <a:gd name="T42" fmla="*/ 153 w 176"/>
                <a:gd name="T43" fmla="*/ 42 h 176"/>
                <a:gd name="T44" fmla="*/ 153 w 176"/>
                <a:gd name="T45" fmla="*/ 42 h 176"/>
                <a:gd name="T46" fmla="*/ 88 w 176"/>
                <a:gd name="T47" fmla="*/ 110 h 176"/>
                <a:gd name="T48" fmla="*/ 169 w 176"/>
                <a:gd name="T49" fmla="*/ 54 h 176"/>
                <a:gd name="T50" fmla="*/ 163 w 176"/>
                <a:gd name="T51" fmla="*/ 54 h 176"/>
                <a:gd name="T52" fmla="*/ 162 w 176"/>
                <a:gd name="T53" fmla="*/ 58 h 176"/>
                <a:gd name="T54" fmla="*/ 162 w 176"/>
                <a:gd name="T55" fmla="*/ 58 h 176"/>
                <a:gd name="T56" fmla="*/ 168 w 176"/>
                <a:gd name="T57" fmla="*/ 88 h 176"/>
                <a:gd name="T58" fmla="*/ 88 w 176"/>
                <a:gd name="T59" fmla="*/ 168 h 176"/>
                <a:gd name="T60" fmla="*/ 8 w 176"/>
                <a:gd name="T61" fmla="*/ 88 h 176"/>
                <a:gd name="T62" fmla="*/ 88 w 176"/>
                <a:gd name="T63" fmla="*/ 8 h 176"/>
                <a:gd name="T64" fmla="*/ 146 w 176"/>
                <a:gd name="T65" fmla="*/ 33 h 176"/>
                <a:gd name="T66" fmla="*/ 146 w 176"/>
                <a:gd name="T67" fmla="*/ 32 h 176"/>
                <a:gd name="T68" fmla="*/ 151 w 176"/>
                <a:gd name="T69" fmla="*/ 32 h 176"/>
                <a:gd name="T70" fmla="*/ 151 w 176"/>
                <a:gd name="T71" fmla="*/ 27 h 176"/>
                <a:gd name="T72" fmla="*/ 151 w 176"/>
                <a:gd name="T73" fmla="*/ 26 h 176"/>
                <a:gd name="T74" fmla="*/ 88 w 176"/>
                <a:gd name="T75" fmla="*/ 0 h 176"/>
                <a:gd name="T76" fmla="*/ 0 w 176"/>
                <a:gd name="T77" fmla="*/ 88 h 176"/>
                <a:gd name="T78" fmla="*/ 88 w 176"/>
                <a:gd name="T79" fmla="*/ 176 h 176"/>
                <a:gd name="T80" fmla="*/ 176 w 176"/>
                <a:gd name="T81" fmla="*/ 88 h 176"/>
                <a:gd name="T82" fmla="*/ 170 w 176"/>
                <a:gd name="T83" fmla="*/ 56 h 176"/>
                <a:gd name="T84" fmla="*/ 169 w 176"/>
                <a:gd name="T85" fmla="*/ 5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6" h="176">
                  <a:moveTo>
                    <a:pt x="88" y="110"/>
                  </a:moveTo>
                  <a:cubicBezTo>
                    <a:pt x="51" y="73"/>
                    <a:pt x="51" y="73"/>
                    <a:pt x="51" y="73"/>
                  </a:cubicBezTo>
                  <a:cubicBezTo>
                    <a:pt x="50" y="72"/>
                    <a:pt x="49" y="72"/>
                    <a:pt x="48" y="72"/>
                  </a:cubicBezTo>
                  <a:cubicBezTo>
                    <a:pt x="46" y="72"/>
                    <a:pt x="44" y="74"/>
                    <a:pt x="44" y="76"/>
                  </a:cubicBezTo>
                  <a:cubicBezTo>
                    <a:pt x="44" y="77"/>
                    <a:pt x="44" y="78"/>
                    <a:pt x="45" y="79"/>
                  </a:cubicBezTo>
                  <a:cubicBezTo>
                    <a:pt x="85" y="119"/>
                    <a:pt x="85" y="119"/>
                    <a:pt x="85" y="119"/>
                  </a:cubicBezTo>
                  <a:cubicBezTo>
                    <a:pt x="86" y="120"/>
                    <a:pt x="87" y="120"/>
                    <a:pt x="88" y="120"/>
                  </a:cubicBezTo>
                  <a:cubicBezTo>
                    <a:pt x="89" y="120"/>
                    <a:pt x="90" y="120"/>
                    <a:pt x="91" y="119"/>
                  </a:cubicBezTo>
                  <a:cubicBezTo>
                    <a:pt x="91" y="119"/>
                    <a:pt x="91" y="119"/>
                    <a:pt x="91" y="11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6"/>
                    <a:pt x="174" y="24"/>
                    <a:pt x="172" y="24"/>
                  </a:cubicBezTo>
                  <a:cubicBezTo>
                    <a:pt x="171" y="24"/>
                    <a:pt x="170" y="24"/>
                    <a:pt x="169" y="25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3" y="42"/>
                    <a:pt x="153" y="42"/>
                    <a:pt x="153" y="42"/>
                  </a:cubicBezTo>
                  <a:lnTo>
                    <a:pt x="88" y="110"/>
                  </a:lnTo>
                  <a:close/>
                  <a:moveTo>
                    <a:pt x="169" y="54"/>
                  </a:moveTo>
                  <a:cubicBezTo>
                    <a:pt x="167" y="53"/>
                    <a:pt x="165" y="53"/>
                    <a:pt x="163" y="54"/>
                  </a:cubicBezTo>
                  <a:cubicBezTo>
                    <a:pt x="162" y="55"/>
                    <a:pt x="162" y="57"/>
                    <a:pt x="162" y="58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6" y="68"/>
                    <a:pt x="168" y="78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11" y="8"/>
                    <a:pt x="131" y="17"/>
                    <a:pt x="146" y="33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7" y="34"/>
                    <a:pt x="150" y="34"/>
                    <a:pt x="151" y="32"/>
                  </a:cubicBezTo>
                  <a:cubicBezTo>
                    <a:pt x="153" y="31"/>
                    <a:pt x="153" y="28"/>
                    <a:pt x="151" y="27"/>
                  </a:cubicBezTo>
                  <a:cubicBezTo>
                    <a:pt x="151" y="27"/>
                    <a:pt x="151" y="26"/>
                    <a:pt x="151" y="26"/>
                  </a:cubicBezTo>
                  <a:cubicBezTo>
                    <a:pt x="135" y="10"/>
                    <a:pt x="113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77"/>
                    <a:pt x="174" y="66"/>
                    <a:pt x="170" y="56"/>
                  </a:cubicBezTo>
                  <a:cubicBezTo>
                    <a:pt x="170" y="55"/>
                    <a:pt x="169" y="55"/>
                    <a:pt x="169" y="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19600" y="3432566"/>
              <a:ext cx="922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Point 1</a:t>
              </a:r>
              <a:endParaRPr lang="uk-UA" sz="36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114800" y="6400800"/>
            <a:ext cx="10363200" cy="914400"/>
            <a:chOff x="3276600" y="3298531"/>
            <a:chExt cx="10363200" cy="914400"/>
          </a:xfrm>
        </p:grpSpPr>
        <p:sp>
          <p:nvSpPr>
            <p:cNvPr id="32" name="Freeform 29"/>
            <p:cNvSpPr>
              <a:spLocks noEditPoints="1"/>
            </p:cNvSpPr>
            <p:nvPr/>
          </p:nvSpPr>
          <p:spPr bwMode="auto">
            <a:xfrm>
              <a:off x="3276600" y="3298531"/>
              <a:ext cx="914400" cy="914400"/>
            </a:xfrm>
            <a:custGeom>
              <a:avLst/>
              <a:gdLst>
                <a:gd name="T0" fmla="*/ 88 w 176"/>
                <a:gd name="T1" fmla="*/ 110 h 176"/>
                <a:gd name="T2" fmla="*/ 51 w 176"/>
                <a:gd name="T3" fmla="*/ 73 h 176"/>
                <a:gd name="T4" fmla="*/ 48 w 176"/>
                <a:gd name="T5" fmla="*/ 72 h 176"/>
                <a:gd name="T6" fmla="*/ 44 w 176"/>
                <a:gd name="T7" fmla="*/ 76 h 176"/>
                <a:gd name="T8" fmla="*/ 45 w 176"/>
                <a:gd name="T9" fmla="*/ 79 h 176"/>
                <a:gd name="T10" fmla="*/ 85 w 176"/>
                <a:gd name="T11" fmla="*/ 119 h 176"/>
                <a:gd name="T12" fmla="*/ 88 w 176"/>
                <a:gd name="T13" fmla="*/ 120 h 176"/>
                <a:gd name="T14" fmla="*/ 91 w 176"/>
                <a:gd name="T15" fmla="*/ 119 h 176"/>
                <a:gd name="T16" fmla="*/ 91 w 176"/>
                <a:gd name="T17" fmla="*/ 119 h 176"/>
                <a:gd name="T18" fmla="*/ 158 w 176"/>
                <a:gd name="T19" fmla="*/ 49 h 176"/>
                <a:gd name="T20" fmla="*/ 158 w 176"/>
                <a:gd name="T21" fmla="*/ 49 h 176"/>
                <a:gd name="T22" fmla="*/ 163 w 176"/>
                <a:gd name="T23" fmla="*/ 43 h 176"/>
                <a:gd name="T24" fmla="*/ 163 w 176"/>
                <a:gd name="T25" fmla="*/ 43 h 176"/>
                <a:gd name="T26" fmla="*/ 175 w 176"/>
                <a:gd name="T27" fmla="*/ 31 h 176"/>
                <a:gd name="T28" fmla="*/ 175 w 176"/>
                <a:gd name="T29" fmla="*/ 31 h 176"/>
                <a:gd name="T30" fmla="*/ 176 w 176"/>
                <a:gd name="T31" fmla="*/ 28 h 176"/>
                <a:gd name="T32" fmla="*/ 172 w 176"/>
                <a:gd name="T33" fmla="*/ 24 h 176"/>
                <a:gd name="T34" fmla="*/ 169 w 176"/>
                <a:gd name="T35" fmla="*/ 25 h 176"/>
                <a:gd name="T36" fmla="*/ 169 w 176"/>
                <a:gd name="T37" fmla="*/ 25 h 176"/>
                <a:gd name="T38" fmla="*/ 159 w 176"/>
                <a:gd name="T39" fmla="*/ 36 h 176"/>
                <a:gd name="T40" fmla="*/ 159 w 176"/>
                <a:gd name="T41" fmla="*/ 36 h 176"/>
                <a:gd name="T42" fmla="*/ 153 w 176"/>
                <a:gd name="T43" fmla="*/ 42 h 176"/>
                <a:gd name="T44" fmla="*/ 153 w 176"/>
                <a:gd name="T45" fmla="*/ 42 h 176"/>
                <a:gd name="T46" fmla="*/ 88 w 176"/>
                <a:gd name="T47" fmla="*/ 110 h 176"/>
                <a:gd name="T48" fmla="*/ 169 w 176"/>
                <a:gd name="T49" fmla="*/ 54 h 176"/>
                <a:gd name="T50" fmla="*/ 163 w 176"/>
                <a:gd name="T51" fmla="*/ 54 h 176"/>
                <a:gd name="T52" fmla="*/ 162 w 176"/>
                <a:gd name="T53" fmla="*/ 58 h 176"/>
                <a:gd name="T54" fmla="*/ 162 w 176"/>
                <a:gd name="T55" fmla="*/ 58 h 176"/>
                <a:gd name="T56" fmla="*/ 168 w 176"/>
                <a:gd name="T57" fmla="*/ 88 h 176"/>
                <a:gd name="T58" fmla="*/ 88 w 176"/>
                <a:gd name="T59" fmla="*/ 168 h 176"/>
                <a:gd name="T60" fmla="*/ 8 w 176"/>
                <a:gd name="T61" fmla="*/ 88 h 176"/>
                <a:gd name="T62" fmla="*/ 88 w 176"/>
                <a:gd name="T63" fmla="*/ 8 h 176"/>
                <a:gd name="T64" fmla="*/ 146 w 176"/>
                <a:gd name="T65" fmla="*/ 33 h 176"/>
                <a:gd name="T66" fmla="*/ 146 w 176"/>
                <a:gd name="T67" fmla="*/ 32 h 176"/>
                <a:gd name="T68" fmla="*/ 151 w 176"/>
                <a:gd name="T69" fmla="*/ 32 h 176"/>
                <a:gd name="T70" fmla="*/ 151 w 176"/>
                <a:gd name="T71" fmla="*/ 27 h 176"/>
                <a:gd name="T72" fmla="*/ 151 w 176"/>
                <a:gd name="T73" fmla="*/ 26 h 176"/>
                <a:gd name="T74" fmla="*/ 88 w 176"/>
                <a:gd name="T75" fmla="*/ 0 h 176"/>
                <a:gd name="T76" fmla="*/ 0 w 176"/>
                <a:gd name="T77" fmla="*/ 88 h 176"/>
                <a:gd name="T78" fmla="*/ 88 w 176"/>
                <a:gd name="T79" fmla="*/ 176 h 176"/>
                <a:gd name="T80" fmla="*/ 176 w 176"/>
                <a:gd name="T81" fmla="*/ 88 h 176"/>
                <a:gd name="T82" fmla="*/ 170 w 176"/>
                <a:gd name="T83" fmla="*/ 56 h 176"/>
                <a:gd name="T84" fmla="*/ 169 w 176"/>
                <a:gd name="T85" fmla="*/ 5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6" h="176">
                  <a:moveTo>
                    <a:pt x="88" y="110"/>
                  </a:moveTo>
                  <a:cubicBezTo>
                    <a:pt x="51" y="73"/>
                    <a:pt x="51" y="73"/>
                    <a:pt x="51" y="73"/>
                  </a:cubicBezTo>
                  <a:cubicBezTo>
                    <a:pt x="50" y="72"/>
                    <a:pt x="49" y="72"/>
                    <a:pt x="48" y="72"/>
                  </a:cubicBezTo>
                  <a:cubicBezTo>
                    <a:pt x="46" y="72"/>
                    <a:pt x="44" y="74"/>
                    <a:pt x="44" y="76"/>
                  </a:cubicBezTo>
                  <a:cubicBezTo>
                    <a:pt x="44" y="77"/>
                    <a:pt x="44" y="78"/>
                    <a:pt x="45" y="79"/>
                  </a:cubicBezTo>
                  <a:cubicBezTo>
                    <a:pt x="85" y="119"/>
                    <a:pt x="85" y="119"/>
                    <a:pt x="85" y="119"/>
                  </a:cubicBezTo>
                  <a:cubicBezTo>
                    <a:pt x="86" y="120"/>
                    <a:pt x="87" y="120"/>
                    <a:pt x="88" y="120"/>
                  </a:cubicBezTo>
                  <a:cubicBezTo>
                    <a:pt x="89" y="120"/>
                    <a:pt x="90" y="120"/>
                    <a:pt x="91" y="119"/>
                  </a:cubicBezTo>
                  <a:cubicBezTo>
                    <a:pt x="91" y="119"/>
                    <a:pt x="91" y="119"/>
                    <a:pt x="91" y="11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6"/>
                    <a:pt x="174" y="24"/>
                    <a:pt x="172" y="24"/>
                  </a:cubicBezTo>
                  <a:cubicBezTo>
                    <a:pt x="171" y="24"/>
                    <a:pt x="170" y="24"/>
                    <a:pt x="169" y="25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3" y="42"/>
                    <a:pt x="153" y="42"/>
                    <a:pt x="153" y="42"/>
                  </a:cubicBezTo>
                  <a:lnTo>
                    <a:pt x="88" y="110"/>
                  </a:lnTo>
                  <a:close/>
                  <a:moveTo>
                    <a:pt x="169" y="54"/>
                  </a:moveTo>
                  <a:cubicBezTo>
                    <a:pt x="167" y="53"/>
                    <a:pt x="165" y="53"/>
                    <a:pt x="163" y="54"/>
                  </a:cubicBezTo>
                  <a:cubicBezTo>
                    <a:pt x="162" y="55"/>
                    <a:pt x="162" y="57"/>
                    <a:pt x="162" y="58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6" y="68"/>
                    <a:pt x="168" y="78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11" y="8"/>
                    <a:pt x="131" y="17"/>
                    <a:pt x="146" y="33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7" y="34"/>
                    <a:pt x="150" y="34"/>
                    <a:pt x="151" y="32"/>
                  </a:cubicBezTo>
                  <a:cubicBezTo>
                    <a:pt x="153" y="31"/>
                    <a:pt x="153" y="28"/>
                    <a:pt x="151" y="27"/>
                  </a:cubicBezTo>
                  <a:cubicBezTo>
                    <a:pt x="151" y="27"/>
                    <a:pt x="151" y="26"/>
                    <a:pt x="151" y="26"/>
                  </a:cubicBezTo>
                  <a:cubicBezTo>
                    <a:pt x="135" y="10"/>
                    <a:pt x="113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77"/>
                    <a:pt x="174" y="66"/>
                    <a:pt x="170" y="56"/>
                  </a:cubicBezTo>
                  <a:cubicBezTo>
                    <a:pt x="170" y="55"/>
                    <a:pt x="169" y="55"/>
                    <a:pt x="169" y="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19600" y="3432566"/>
              <a:ext cx="922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Point 2</a:t>
              </a:r>
              <a:endParaRPr lang="uk-UA" sz="36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114800" y="7795492"/>
            <a:ext cx="10363200" cy="914400"/>
            <a:chOff x="3276600" y="3298531"/>
            <a:chExt cx="10363200" cy="914400"/>
          </a:xfrm>
        </p:grpSpPr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3276600" y="3298531"/>
              <a:ext cx="914400" cy="914400"/>
            </a:xfrm>
            <a:custGeom>
              <a:avLst/>
              <a:gdLst>
                <a:gd name="T0" fmla="*/ 88 w 176"/>
                <a:gd name="T1" fmla="*/ 110 h 176"/>
                <a:gd name="T2" fmla="*/ 51 w 176"/>
                <a:gd name="T3" fmla="*/ 73 h 176"/>
                <a:gd name="T4" fmla="*/ 48 w 176"/>
                <a:gd name="T5" fmla="*/ 72 h 176"/>
                <a:gd name="T6" fmla="*/ 44 w 176"/>
                <a:gd name="T7" fmla="*/ 76 h 176"/>
                <a:gd name="T8" fmla="*/ 45 w 176"/>
                <a:gd name="T9" fmla="*/ 79 h 176"/>
                <a:gd name="T10" fmla="*/ 85 w 176"/>
                <a:gd name="T11" fmla="*/ 119 h 176"/>
                <a:gd name="T12" fmla="*/ 88 w 176"/>
                <a:gd name="T13" fmla="*/ 120 h 176"/>
                <a:gd name="T14" fmla="*/ 91 w 176"/>
                <a:gd name="T15" fmla="*/ 119 h 176"/>
                <a:gd name="T16" fmla="*/ 91 w 176"/>
                <a:gd name="T17" fmla="*/ 119 h 176"/>
                <a:gd name="T18" fmla="*/ 158 w 176"/>
                <a:gd name="T19" fmla="*/ 49 h 176"/>
                <a:gd name="T20" fmla="*/ 158 w 176"/>
                <a:gd name="T21" fmla="*/ 49 h 176"/>
                <a:gd name="T22" fmla="*/ 163 w 176"/>
                <a:gd name="T23" fmla="*/ 43 h 176"/>
                <a:gd name="T24" fmla="*/ 163 w 176"/>
                <a:gd name="T25" fmla="*/ 43 h 176"/>
                <a:gd name="T26" fmla="*/ 175 w 176"/>
                <a:gd name="T27" fmla="*/ 31 h 176"/>
                <a:gd name="T28" fmla="*/ 175 w 176"/>
                <a:gd name="T29" fmla="*/ 31 h 176"/>
                <a:gd name="T30" fmla="*/ 176 w 176"/>
                <a:gd name="T31" fmla="*/ 28 h 176"/>
                <a:gd name="T32" fmla="*/ 172 w 176"/>
                <a:gd name="T33" fmla="*/ 24 h 176"/>
                <a:gd name="T34" fmla="*/ 169 w 176"/>
                <a:gd name="T35" fmla="*/ 25 h 176"/>
                <a:gd name="T36" fmla="*/ 169 w 176"/>
                <a:gd name="T37" fmla="*/ 25 h 176"/>
                <a:gd name="T38" fmla="*/ 159 w 176"/>
                <a:gd name="T39" fmla="*/ 36 h 176"/>
                <a:gd name="T40" fmla="*/ 159 w 176"/>
                <a:gd name="T41" fmla="*/ 36 h 176"/>
                <a:gd name="T42" fmla="*/ 153 w 176"/>
                <a:gd name="T43" fmla="*/ 42 h 176"/>
                <a:gd name="T44" fmla="*/ 153 w 176"/>
                <a:gd name="T45" fmla="*/ 42 h 176"/>
                <a:gd name="T46" fmla="*/ 88 w 176"/>
                <a:gd name="T47" fmla="*/ 110 h 176"/>
                <a:gd name="T48" fmla="*/ 169 w 176"/>
                <a:gd name="T49" fmla="*/ 54 h 176"/>
                <a:gd name="T50" fmla="*/ 163 w 176"/>
                <a:gd name="T51" fmla="*/ 54 h 176"/>
                <a:gd name="T52" fmla="*/ 162 w 176"/>
                <a:gd name="T53" fmla="*/ 58 h 176"/>
                <a:gd name="T54" fmla="*/ 162 w 176"/>
                <a:gd name="T55" fmla="*/ 58 h 176"/>
                <a:gd name="T56" fmla="*/ 168 w 176"/>
                <a:gd name="T57" fmla="*/ 88 h 176"/>
                <a:gd name="T58" fmla="*/ 88 w 176"/>
                <a:gd name="T59" fmla="*/ 168 h 176"/>
                <a:gd name="T60" fmla="*/ 8 w 176"/>
                <a:gd name="T61" fmla="*/ 88 h 176"/>
                <a:gd name="T62" fmla="*/ 88 w 176"/>
                <a:gd name="T63" fmla="*/ 8 h 176"/>
                <a:gd name="T64" fmla="*/ 146 w 176"/>
                <a:gd name="T65" fmla="*/ 33 h 176"/>
                <a:gd name="T66" fmla="*/ 146 w 176"/>
                <a:gd name="T67" fmla="*/ 32 h 176"/>
                <a:gd name="T68" fmla="*/ 151 w 176"/>
                <a:gd name="T69" fmla="*/ 32 h 176"/>
                <a:gd name="T70" fmla="*/ 151 w 176"/>
                <a:gd name="T71" fmla="*/ 27 h 176"/>
                <a:gd name="T72" fmla="*/ 151 w 176"/>
                <a:gd name="T73" fmla="*/ 26 h 176"/>
                <a:gd name="T74" fmla="*/ 88 w 176"/>
                <a:gd name="T75" fmla="*/ 0 h 176"/>
                <a:gd name="T76" fmla="*/ 0 w 176"/>
                <a:gd name="T77" fmla="*/ 88 h 176"/>
                <a:gd name="T78" fmla="*/ 88 w 176"/>
                <a:gd name="T79" fmla="*/ 176 h 176"/>
                <a:gd name="T80" fmla="*/ 176 w 176"/>
                <a:gd name="T81" fmla="*/ 88 h 176"/>
                <a:gd name="T82" fmla="*/ 170 w 176"/>
                <a:gd name="T83" fmla="*/ 56 h 176"/>
                <a:gd name="T84" fmla="*/ 169 w 176"/>
                <a:gd name="T85" fmla="*/ 5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6" h="176">
                  <a:moveTo>
                    <a:pt x="88" y="110"/>
                  </a:moveTo>
                  <a:cubicBezTo>
                    <a:pt x="51" y="73"/>
                    <a:pt x="51" y="73"/>
                    <a:pt x="51" y="73"/>
                  </a:cubicBezTo>
                  <a:cubicBezTo>
                    <a:pt x="50" y="72"/>
                    <a:pt x="49" y="72"/>
                    <a:pt x="48" y="72"/>
                  </a:cubicBezTo>
                  <a:cubicBezTo>
                    <a:pt x="46" y="72"/>
                    <a:pt x="44" y="74"/>
                    <a:pt x="44" y="76"/>
                  </a:cubicBezTo>
                  <a:cubicBezTo>
                    <a:pt x="44" y="77"/>
                    <a:pt x="44" y="78"/>
                    <a:pt x="45" y="79"/>
                  </a:cubicBezTo>
                  <a:cubicBezTo>
                    <a:pt x="85" y="119"/>
                    <a:pt x="85" y="119"/>
                    <a:pt x="85" y="119"/>
                  </a:cubicBezTo>
                  <a:cubicBezTo>
                    <a:pt x="86" y="120"/>
                    <a:pt x="87" y="120"/>
                    <a:pt x="88" y="120"/>
                  </a:cubicBezTo>
                  <a:cubicBezTo>
                    <a:pt x="89" y="120"/>
                    <a:pt x="90" y="120"/>
                    <a:pt x="91" y="119"/>
                  </a:cubicBezTo>
                  <a:cubicBezTo>
                    <a:pt x="91" y="119"/>
                    <a:pt x="91" y="119"/>
                    <a:pt x="91" y="11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6"/>
                    <a:pt x="174" y="24"/>
                    <a:pt x="172" y="24"/>
                  </a:cubicBezTo>
                  <a:cubicBezTo>
                    <a:pt x="171" y="24"/>
                    <a:pt x="170" y="24"/>
                    <a:pt x="169" y="25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3" y="42"/>
                    <a:pt x="153" y="42"/>
                    <a:pt x="153" y="42"/>
                  </a:cubicBezTo>
                  <a:lnTo>
                    <a:pt x="88" y="110"/>
                  </a:lnTo>
                  <a:close/>
                  <a:moveTo>
                    <a:pt x="169" y="54"/>
                  </a:moveTo>
                  <a:cubicBezTo>
                    <a:pt x="167" y="53"/>
                    <a:pt x="165" y="53"/>
                    <a:pt x="163" y="54"/>
                  </a:cubicBezTo>
                  <a:cubicBezTo>
                    <a:pt x="162" y="55"/>
                    <a:pt x="162" y="57"/>
                    <a:pt x="162" y="58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6" y="68"/>
                    <a:pt x="168" y="78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11" y="8"/>
                    <a:pt x="131" y="17"/>
                    <a:pt x="146" y="33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7" y="34"/>
                    <a:pt x="150" y="34"/>
                    <a:pt x="151" y="32"/>
                  </a:cubicBezTo>
                  <a:cubicBezTo>
                    <a:pt x="153" y="31"/>
                    <a:pt x="153" y="28"/>
                    <a:pt x="151" y="27"/>
                  </a:cubicBezTo>
                  <a:cubicBezTo>
                    <a:pt x="151" y="27"/>
                    <a:pt x="151" y="26"/>
                    <a:pt x="151" y="26"/>
                  </a:cubicBezTo>
                  <a:cubicBezTo>
                    <a:pt x="135" y="10"/>
                    <a:pt x="113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77"/>
                    <a:pt x="174" y="66"/>
                    <a:pt x="170" y="56"/>
                  </a:cubicBezTo>
                  <a:cubicBezTo>
                    <a:pt x="170" y="55"/>
                    <a:pt x="169" y="55"/>
                    <a:pt x="169" y="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419600" y="3432566"/>
              <a:ext cx="922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Point 3</a:t>
              </a:r>
              <a:endParaRPr lang="uk-UA" sz="36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025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1066800"/>
            <a:ext cx="5448300" cy="715581"/>
          </a:xfrm>
        </p:spPr>
        <p:txBody>
          <a:bodyPr/>
          <a:lstStyle/>
          <a:p>
            <a:r>
              <a:rPr lang="en-US" dirty="0"/>
              <a:t>how to support</a:t>
            </a:r>
            <a:endParaRPr lang="uk-U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12</a:t>
            </a:fld>
            <a:endParaRPr/>
          </a:p>
        </p:txBody>
      </p:sp>
      <p:grpSp>
        <p:nvGrpSpPr>
          <p:cNvPr id="4" name="Group 3"/>
          <p:cNvGrpSpPr/>
          <p:nvPr/>
        </p:nvGrpSpPr>
        <p:grpSpPr>
          <a:xfrm>
            <a:off x="3807191" y="4452984"/>
            <a:ext cx="12426561" cy="1033416"/>
            <a:chOff x="3807191" y="2612814"/>
            <a:chExt cx="12426561" cy="1033416"/>
          </a:xfrm>
        </p:grpSpPr>
        <p:sp>
          <p:nvSpPr>
            <p:cNvPr id="8" name="TextBox 7"/>
            <p:cNvSpPr txBox="1"/>
            <p:nvPr/>
          </p:nvSpPr>
          <p:spPr>
            <a:xfrm>
              <a:off x="3807191" y="2612814"/>
              <a:ext cx="75929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+mj-lt"/>
                </a:rPr>
                <a:t>share your </a:t>
              </a:r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ideas</a:t>
              </a:r>
              <a:endParaRPr lang="uk-UA" sz="36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07191" y="3246120"/>
              <a:ext cx="124265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Volunteer to participate in the planning efforts for the new program. </a:t>
              </a:r>
              <a:endParaRPr lang="uk-UA" sz="2000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3600450" y="4473795"/>
            <a:ext cx="0" cy="1515703"/>
          </a:xfrm>
          <a:prstGeom prst="line">
            <a:avLst/>
          </a:prstGeom>
          <a:ln w="25400" cap="sq">
            <a:solidFill>
              <a:schemeClr val="accent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810000" y="8644009"/>
            <a:ext cx="12426561" cy="1033391"/>
            <a:chOff x="3807191" y="6864799"/>
            <a:chExt cx="12426561" cy="1033391"/>
          </a:xfrm>
        </p:grpSpPr>
        <p:sp>
          <p:nvSpPr>
            <p:cNvPr id="35" name="TextBox 34"/>
            <p:cNvSpPr txBox="1"/>
            <p:nvPr/>
          </p:nvSpPr>
          <p:spPr>
            <a:xfrm>
              <a:off x="3807191" y="6864799"/>
              <a:ext cx="75929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+mj-lt"/>
                </a:rPr>
                <a:t>lend your </a:t>
              </a:r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support</a:t>
              </a:r>
              <a:endParaRPr lang="uk-UA" sz="36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07191" y="7498080"/>
              <a:ext cx="124265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Promote our vision and plan to others in the community. </a:t>
              </a:r>
              <a:endParaRPr lang="uk-UA" sz="2000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3630267" y="8713091"/>
            <a:ext cx="0" cy="1515703"/>
          </a:xfrm>
          <a:prstGeom prst="line">
            <a:avLst/>
          </a:prstGeom>
          <a:ln w="25400" cap="sq">
            <a:solidFill>
              <a:schemeClr val="accent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431"/>
          <p:cNvSpPr>
            <a:spLocks noEditPoints="1"/>
          </p:cNvSpPr>
          <p:nvPr/>
        </p:nvSpPr>
        <p:spPr bwMode="auto">
          <a:xfrm>
            <a:off x="2500109" y="4877718"/>
            <a:ext cx="569367" cy="707856"/>
          </a:xfrm>
          <a:custGeom>
            <a:avLst/>
            <a:gdLst>
              <a:gd name="T0" fmla="*/ 32 w 144"/>
              <a:gd name="T1" fmla="*/ 140 h 176"/>
              <a:gd name="T2" fmla="*/ 40 w 144"/>
              <a:gd name="T3" fmla="*/ 140 h 176"/>
              <a:gd name="T4" fmla="*/ 40 w 144"/>
              <a:gd name="T5" fmla="*/ 88 h 176"/>
              <a:gd name="T6" fmla="*/ 40 w 144"/>
              <a:gd name="T7" fmla="*/ 104 h 176"/>
              <a:gd name="T8" fmla="*/ 40 w 144"/>
              <a:gd name="T9" fmla="*/ 88 h 176"/>
              <a:gd name="T10" fmla="*/ 112 w 144"/>
              <a:gd name="T11" fmla="*/ 100 h 176"/>
              <a:gd name="T12" fmla="*/ 120 w 144"/>
              <a:gd name="T13" fmla="*/ 100 h 176"/>
              <a:gd name="T14" fmla="*/ 112 w 144"/>
              <a:gd name="T15" fmla="*/ 24 h 176"/>
              <a:gd name="T16" fmla="*/ 128 w 144"/>
              <a:gd name="T17" fmla="*/ 16 h 176"/>
              <a:gd name="T18" fmla="*/ 120 w 144"/>
              <a:gd name="T19" fmla="*/ 0 h 176"/>
              <a:gd name="T20" fmla="*/ 16 w 144"/>
              <a:gd name="T21" fmla="*/ 8 h 176"/>
              <a:gd name="T22" fmla="*/ 24 w 144"/>
              <a:gd name="T23" fmla="*/ 24 h 176"/>
              <a:gd name="T24" fmla="*/ 0 w 144"/>
              <a:gd name="T25" fmla="*/ 128 h 176"/>
              <a:gd name="T26" fmla="*/ 96 w 144"/>
              <a:gd name="T27" fmla="*/ 176 h 176"/>
              <a:gd name="T28" fmla="*/ 112 w 144"/>
              <a:gd name="T29" fmla="*/ 24 h 176"/>
              <a:gd name="T30" fmla="*/ 120 w 144"/>
              <a:gd name="T31" fmla="*/ 8 h 176"/>
              <a:gd name="T32" fmla="*/ 24 w 144"/>
              <a:gd name="T33" fmla="*/ 16 h 176"/>
              <a:gd name="T34" fmla="*/ 40 w 144"/>
              <a:gd name="T35" fmla="*/ 24 h 176"/>
              <a:gd name="T36" fmla="*/ 115 w 144"/>
              <a:gd name="T37" fmla="*/ 66 h 176"/>
              <a:gd name="T38" fmla="*/ 30 w 144"/>
              <a:gd name="T39" fmla="*/ 64 h 176"/>
              <a:gd name="T40" fmla="*/ 96 w 144"/>
              <a:gd name="T41" fmla="*/ 168 h 176"/>
              <a:gd name="T42" fmla="*/ 8 w 144"/>
              <a:gd name="T43" fmla="*/ 128 h 176"/>
              <a:gd name="T44" fmla="*/ 25 w 144"/>
              <a:gd name="T45" fmla="*/ 74 h 176"/>
              <a:gd name="T46" fmla="*/ 87 w 144"/>
              <a:gd name="T47" fmla="*/ 84 h 176"/>
              <a:gd name="T48" fmla="*/ 122 w 144"/>
              <a:gd name="T49" fmla="*/ 80 h 176"/>
              <a:gd name="T50" fmla="*/ 96 w 144"/>
              <a:gd name="T51" fmla="*/ 168 h 176"/>
              <a:gd name="T52" fmla="*/ 96 w 144"/>
              <a:gd name="T53" fmla="*/ 120 h 176"/>
              <a:gd name="T54" fmla="*/ 112 w 144"/>
              <a:gd name="T55" fmla="*/ 120 h 176"/>
              <a:gd name="T56" fmla="*/ 68 w 144"/>
              <a:gd name="T57" fmla="*/ 112 h 176"/>
              <a:gd name="T58" fmla="*/ 68 w 144"/>
              <a:gd name="T59" fmla="*/ 136 h 176"/>
              <a:gd name="T60" fmla="*/ 68 w 144"/>
              <a:gd name="T61" fmla="*/ 112 h 176"/>
              <a:gd name="T62" fmla="*/ 64 w 144"/>
              <a:gd name="T63" fmla="*/ 124 h 176"/>
              <a:gd name="T64" fmla="*/ 72 w 144"/>
              <a:gd name="T65" fmla="*/ 124 h 176"/>
              <a:gd name="T66" fmla="*/ 92 w 144"/>
              <a:gd name="T67" fmla="*/ 152 h 176"/>
              <a:gd name="T68" fmla="*/ 92 w 144"/>
              <a:gd name="T69" fmla="*/ 160 h 176"/>
              <a:gd name="T70" fmla="*/ 92 w 144"/>
              <a:gd name="T71" fmla="*/ 15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4" h="176">
                <a:moveTo>
                  <a:pt x="36" y="136"/>
                </a:moveTo>
                <a:cubicBezTo>
                  <a:pt x="34" y="136"/>
                  <a:pt x="32" y="138"/>
                  <a:pt x="32" y="140"/>
                </a:cubicBezTo>
                <a:cubicBezTo>
                  <a:pt x="32" y="142"/>
                  <a:pt x="34" y="144"/>
                  <a:pt x="36" y="144"/>
                </a:cubicBezTo>
                <a:cubicBezTo>
                  <a:pt x="38" y="144"/>
                  <a:pt x="40" y="142"/>
                  <a:pt x="40" y="140"/>
                </a:cubicBezTo>
                <a:cubicBezTo>
                  <a:pt x="40" y="138"/>
                  <a:pt x="38" y="136"/>
                  <a:pt x="36" y="136"/>
                </a:cubicBezTo>
                <a:moveTo>
                  <a:pt x="40" y="88"/>
                </a:moveTo>
                <a:cubicBezTo>
                  <a:pt x="36" y="88"/>
                  <a:pt x="32" y="92"/>
                  <a:pt x="32" y="96"/>
                </a:cubicBezTo>
                <a:cubicBezTo>
                  <a:pt x="32" y="100"/>
                  <a:pt x="36" y="104"/>
                  <a:pt x="40" y="104"/>
                </a:cubicBezTo>
                <a:cubicBezTo>
                  <a:pt x="44" y="104"/>
                  <a:pt x="48" y="100"/>
                  <a:pt x="48" y="96"/>
                </a:cubicBezTo>
                <a:cubicBezTo>
                  <a:pt x="48" y="92"/>
                  <a:pt x="44" y="88"/>
                  <a:pt x="40" y="88"/>
                </a:cubicBezTo>
                <a:moveTo>
                  <a:pt x="116" y="96"/>
                </a:moveTo>
                <a:cubicBezTo>
                  <a:pt x="114" y="96"/>
                  <a:pt x="112" y="98"/>
                  <a:pt x="112" y="100"/>
                </a:cubicBezTo>
                <a:cubicBezTo>
                  <a:pt x="112" y="102"/>
                  <a:pt x="114" y="104"/>
                  <a:pt x="116" y="104"/>
                </a:cubicBezTo>
                <a:cubicBezTo>
                  <a:pt x="118" y="104"/>
                  <a:pt x="120" y="102"/>
                  <a:pt x="120" y="100"/>
                </a:cubicBezTo>
                <a:cubicBezTo>
                  <a:pt x="120" y="98"/>
                  <a:pt x="118" y="96"/>
                  <a:pt x="116" y="96"/>
                </a:cubicBezTo>
                <a:moveTo>
                  <a:pt x="112" y="24"/>
                </a:moveTo>
                <a:cubicBezTo>
                  <a:pt x="120" y="24"/>
                  <a:pt x="120" y="24"/>
                  <a:pt x="120" y="24"/>
                </a:cubicBezTo>
                <a:cubicBezTo>
                  <a:pt x="124" y="24"/>
                  <a:pt x="128" y="20"/>
                  <a:pt x="128" y="16"/>
                </a:cubicBezTo>
                <a:cubicBezTo>
                  <a:pt x="128" y="8"/>
                  <a:pt x="128" y="8"/>
                  <a:pt x="128" y="8"/>
                </a:cubicBezTo>
                <a:cubicBezTo>
                  <a:pt x="128" y="4"/>
                  <a:pt x="124" y="0"/>
                  <a:pt x="12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20"/>
                  <a:pt x="20" y="24"/>
                  <a:pt x="24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29" y="73"/>
                  <a:pt x="0" y="82"/>
                  <a:pt x="0" y="128"/>
                </a:cubicBezTo>
                <a:cubicBezTo>
                  <a:pt x="0" y="155"/>
                  <a:pt x="21" y="176"/>
                  <a:pt x="48" y="176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123" y="176"/>
                  <a:pt x="144" y="155"/>
                  <a:pt x="144" y="128"/>
                </a:cubicBezTo>
                <a:cubicBezTo>
                  <a:pt x="144" y="82"/>
                  <a:pt x="115" y="73"/>
                  <a:pt x="112" y="24"/>
                </a:cubicBezTo>
                <a:moveTo>
                  <a:pt x="24" y="8"/>
                </a:moveTo>
                <a:cubicBezTo>
                  <a:pt x="120" y="8"/>
                  <a:pt x="120" y="8"/>
                  <a:pt x="120" y="8"/>
                </a:cubicBezTo>
                <a:cubicBezTo>
                  <a:pt x="120" y="16"/>
                  <a:pt x="120" y="16"/>
                  <a:pt x="120" y="16"/>
                </a:cubicBezTo>
                <a:cubicBezTo>
                  <a:pt x="24" y="16"/>
                  <a:pt x="24" y="16"/>
                  <a:pt x="24" y="16"/>
                </a:cubicBezTo>
                <a:lnTo>
                  <a:pt x="24" y="8"/>
                </a:lnTo>
                <a:close/>
                <a:moveTo>
                  <a:pt x="40" y="24"/>
                </a:moveTo>
                <a:cubicBezTo>
                  <a:pt x="104" y="24"/>
                  <a:pt x="104" y="24"/>
                  <a:pt x="104" y="24"/>
                </a:cubicBezTo>
                <a:cubicBezTo>
                  <a:pt x="105" y="42"/>
                  <a:pt x="110" y="55"/>
                  <a:pt x="115" y="66"/>
                </a:cubicBezTo>
                <a:cubicBezTo>
                  <a:pt x="109" y="71"/>
                  <a:pt x="90" y="83"/>
                  <a:pt x="69" y="71"/>
                </a:cubicBezTo>
                <a:cubicBezTo>
                  <a:pt x="53" y="62"/>
                  <a:pt x="39" y="63"/>
                  <a:pt x="30" y="64"/>
                </a:cubicBezTo>
                <a:cubicBezTo>
                  <a:pt x="35" y="54"/>
                  <a:pt x="39" y="41"/>
                  <a:pt x="40" y="24"/>
                </a:cubicBezTo>
                <a:moveTo>
                  <a:pt x="96" y="168"/>
                </a:moveTo>
                <a:cubicBezTo>
                  <a:pt x="48" y="168"/>
                  <a:pt x="48" y="168"/>
                  <a:pt x="48" y="168"/>
                </a:cubicBezTo>
                <a:cubicBezTo>
                  <a:pt x="26" y="168"/>
                  <a:pt x="8" y="150"/>
                  <a:pt x="8" y="128"/>
                </a:cubicBezTo>
                <a:cubicBezTo>
                  <a:pt x="8" y="107"/>
                  <a:pt x="15" y="95"/>
                  <a:pt x="22" y="80"/>
                </a:cubicBezTo>
                <a:cubicBezTo>
                  <a:pt x="23" y="79"/>
                  <a:pt x="24" y="77"/>
                  <a:pt x="25" y="74"/>
                </a:cubicBezTo>
                <a:cubicBezTo>
                  <a:pt x="26" y="74"/>
                  <a:pt x="43" y="65"/>
                  <a:pt x="65" y="78"/>
                </a:cubicBezTo>
                <a:cubicBezTo>
                  <a:pt x="73" y="83"/>
                  <a:pt x="80" y="84"/>
                  <a:pt x="87" y="84"/>
                </a:cubicBezTo>
                <a:cubicBezTo>
                  <a:pt x="101" y="84"/>
                  <a:pt x="112" y="78"/>
                  <a:pt x="118" y="73"/>
                </a:cubicBezTo>
                <a:cubicBezTo>
                  <a:pt x="119" y="76"/>
                  <a:pt x="121" y="78"/>
                  <a:pt x="122" y="80"/>
                </a:cubicBezTo>
                <a:cubicBezTo>
                  <a:pt x="129" y="95"/>
                  <a:pt x="136" y="107"/>
                  <a:pt x="136" y="128"/>
                </a:cubicBezTo>
                <a:cubicBezTo>
                  <a:pt x="136" y="150"/>
                  <a:pt x="118" y="168"/>
                  <a:pt x="96" y="168"/>
                </a:cubicBezTo>
                <a:moveTo>
                  <a:pt x="104" y="112"/>
                </a:moveTo>
                <a:cubicBezTo>
                  <a:pt x="100" y="112"/>
                  <a:pt x="96" y="116"/>
                  <a:pt x="96" y="120"/>
                </a:cubicBezTo>
                <a:cubicBezTo>
                  <a:pt x="96" y="124"/>
                  <a:pt x="100" y="128"/>
                  <a:pt x="104" y="128"/>
                </a:cubicBezTo>
                <a:cubicBezTo>
                  <a:pt x="108" y="128"/>
                  <a:pt x="112" y="124"/>
                  <a:pt x="112" y="120"/>
                </a:cubicBezTo>
                <a:cubicBezTo>
                  <a:pt x="112" y="116"/>
                  <a:pt x="108" y="112"/>
                  <a:pt x="104" y="112"/>
                </a:cubicBezTo>
                <a:moveTo>
                  <a:pt x="68" y="112"/>
                </a:moveTo>
                <a:cubicBezTo>
                  <a:pt x="61" y="112"/>
                  <a:pt x="56" y="117"/>
                  <a:pt x="56" y="124"/>
                </a:cubicBezTo>
                <a:cubicBezTo>
                  <a:pt x="56" y="131"/>
                  <a:pt x="61" y="136"/>
                  <a:pt x="68" y="136"/>
                </a:cubicBezTo>
                <a:cubicBezTo>
                  <a:pt x="75" y="136"/>
                  <a:pt x="80" y="131"/>
                  <a:pt x="80" y="124"/>
                </a:cubicBezTo>
                <a:cubicBezTo>
                  <a:pt x="80" y="117"/>
                  <a:pt x="75" y="112"/>
                  <a:pt x="68" y="112"/>
                </a:cubicBezTo>
                <a:moveTo>
                  <a:pt x="68" y="128"/>
                </a:moveTo>
                <a:cubicBezTo>
                  <a:pt x="66" y="128"/>
                  <a:pt x="64" y="126"/>
                  <a:pt x="64" y="124"/>
                </a:cubicBezTo>
                <a:cubicBezTo>
                  <a:pt x="64" y="122"/>
                  <a:pt x="66" y="120"/>
                  <a:pt x="68" y="120"/>
                </a:cubicBezTo>
                <a:cubicBezTo>
                  <a:pt x="70" y="120"/>
                  <a:pt x="72" y="122"/>
                  <a:pt x="72" y="124"/>
                </a:cubicBezTo>
                <a:cubicBezTo>
                  <a:pt x="72" y="126"/>
                  <a:pt x="70" y="128"/>
                  <a:pt x="68" y="128"/>
                </a:cubicBezTo>
                <a:moveTo>
                  <a:pt x="92" y="152"/>
                </a:moveTo>
                <a:cubicBezTo>
                  <a:pt x="90" y="152"/>
                  <a:pt x="88" y="154"/>
                  <a:pt x="88" y="156"/>
                </a:cubicBezTo>
                <a:cubicBezTo>
                  <a:pt x="88" y="158"/>
                  <a:pt x="90" y="160"/>
                  <a:pt x="92" y="160"/>
                </a:cubicBezTo>
                <a:cubicBezTo>
                  <a:pt x="94" y="160"/>
                  <a:pt x="96" y="158"/>
                  <a:pt x="96" y="156"/>
                </a:cubicBezTo>
                <a:cubicBezTo>
                  <a:pt x="96" y="154"/>
                  <a:pt x="94" y="152"/>
                  <a:pt x="92" y="15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grpSp>
        <p:nvGrpSpPr>
          <p:cNvPr id="5" name="Group 4"/>
          <p:cNvGrpSpPr/>
          <p:nvPr/>
        </p:nvGrpSpPr>
        <p:grpSpPr>
          <a:xfrm>
            <a:off x="3807192" y="6453306"/>
            <a:ext cx="12426561" cy="1345752"/>
            <a:chOff x="3807191" y="4738806"/>
            <a:chExt cx="12426561" cy="1345752"/>
          </a:xfrm>
        </p:grpSpPr>
        <p:sp>
          <p:nvSpPr>
            <p:cNvPr id="30" name="TextBox 29"/>
            <p:cNvSpPr txBox="1"/>
            <p:nvPr/>
          </p:nvSpPr>
          <p:spPr>
            <a:xfrm>
              <a:off x="3807191" y="4738806"/>
              <a:ext cx="75929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+mj-lt"/>
                </a:rPr>
                <a:t>share your </a:t>
              </a:r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time</a:t>
              </a:r>
              <a:endParaRPr lang="uk-UA" sz="36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7191" y="5376672"/>
              <a:ext cx="124265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We need volunteers – regular volunteers to help with the program and as-needed volunteers to host field trips, to be guest speakers, to help make special events a reality. </a:t>
              </a:r>
              <a:endParaRPr lang="uk-UA" sz="2000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3600451" y="6599787"/>
            <a:ext cx="0" cy="1515703"/>
          </a:xfrm>
          <a:prstGeom prst="line">
            <a:avLst/>
          </a:prstGeom>
          <a:ln w="25400" cap="sq">
            <a:solidFill>
              <a:schemeClr val="accent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176"/>
          <p:cNvSpPr>
            <a:spLocks noEditPoints="1"/>
          </p:cNvSpPr>
          <p:nvPr/>
        </p:nvSpPr>
        <p:spPr bwMode="auto">
          <a:xfrm>
            <a:off x="2419697" y="8889775"/>
            <a:ext cx="730192" cy="730192"/>
          </a:xfrm>
          <a:custGeom>
            <a:avLst/>
            <a:gdLst>
              <a:gd name="T0" fmla="*/ 152 w 176"/>
              <a:gd name="T1" fmla="*/ 12 h 176"/>
              <a:gd name="T2" fmla="*/ 128 w 176"/>
              <a:gd name="T3" fmla="*/ 12 h 176"/>
              <a:gd name="T4" fmla="*/ 67 w 176"/>
              <a:gd name="T5" fmla="*/ 33 h 176"/>
              <a:gd name="T6" fmla="*/ 0 w 176"/>
              <a:gd name="T7" fmla="*/ 48 h 176"/>
              <a:gd name="T8" fmla="*/ 8 w 176"/>
              <a:gd name="T9" fmla="*/ 112 h 176"/>
              <a:gd name="T10" fmla="*/ 48 w 176"/>
              <a:gd name="T11" fmla="*/ 173 h 176"/>
              <a:gd name="T12" fmla="*/ 52 w 176"/>
              <a:gd name="T13" fmla="*/ 176 h 176"/>
              <a:gd name="T14" fmla="*/ 88 w 176"/>
              <a:gd name="T15" fmla="*/ 172 h 176"/>
              <a:gd name="T16" fmla="*/ 88 w 176"/>
              <a:gd name="T17" fmla="*/ 171 h 176"/>
              <a:gd name="T18" fmla="*/ 128 w 176"/>
              <a:gd name="T19" fmla="*/ 137 h 176"/>
              <a:gd name="T20" fmla="*/ 140 w 176"/>
              <a:gd name="T21" fmla="*/ 152 h 176"/>
              <a:gd name="T22" fmla="*/ 152 w 176"/>
              <a:gd name="T23" fmla="*/ 100 h 176"/>
              <a:gd name="T24" fmla="*/ 152 w 176"/>
              <a:gd name="T25" fmla="*/ 52 h 176"/>
              <a:gd name="T26" fmla="*/ 8 w 176"/>
              <a:gd name="T27" fmla="*/ 88 h 176"/>
              <a:gd name="T28" fmla="*/ 32 w 176"/>
              <a:gd name="T29" fmla="*/ 84 h 176"/>
              <a:gd name="T30" fmla="*/ 8 w 176"/>
              <a:gd name="T31" fmla="*/ 80 h 176"/>
              <a:gd name="T32" fmla="*/ 20 w 176"/>
              <a:gd name="T33" fmla="*/ 72 h 176"/>
              <a:gd name="T34" fmla="*/ 20 w 176"/>
              <a:gd name="T35" fmla="*/ 64 h 176"/>
              <a:gd name="T36" fmla="*/ 8 w 176"/>
              <a:gd name="T37" fmla="*/ 48 h 176"/>
              <a:gd name="T38" fmla="*/ 64 w 176"/>
              <a:gd name="T39" fmla="*/ 110 h 176"/>
              <a:gd name="T40" fmla="*/ 52 w 176"/>
              <a:gd name="T41" fmla="*/ 152 h 176"/>
              <a:gd name="T42" fmla="*/ 67 w 176"/>
              <a:gd name="T43" fmla="*/ 119 h 176"/>
              <a:gd name="T44" fmla="*/ 75 w 176"/>
              <a:gd name="T45" fmla="*/ 152 h 176"/>
              <a:gd name="T46" fmla="*/ 77 w 176"/>
              <a:gd name="T47" fmla="*/ 160 h 176"/>
              <a:gd name="T48" fmla="*/ 55 w 176"/>
              <a:gd name="T49" fmla="*/ 168 h 176"/>
              <a:gd name="T50" fmla="*/ 77 w 176"/>
              <a:gd name="T51" fmla="*/ 160 h 176"/>
              <a:gd name="T52" fmla="*/ 72 w 176"/>
              <a:gd name="T53" fmla="*/ 112 h 176"/>
              <a:gd name="T54" fmla="*/ 128 w 176"/>
              <a:gd name="T55" fmla="*/ 23 h 176"/>
              <a:gd name="T56" fmla="*/ 144 w 176"/>
              <a:gd name="T57" fmla="*/ 140 h 176"/>
              <a:gd name="T58" fmla="*/ 136 w 176"/>
              <a:gd name="T59" fmla="*/ 140 h 176"/>
              <a:gd name="T60" fmla="*/ 140 w 176"/>
              <a:gd name="T61" fmla="*/ 8 h 176"/>
              <a:gd name="T62" fmla="*/ 144 w 176"/>
              <a:gd name="T63" fmla="*/ 140 h 176"/>
              <a:gd name="T64" fmla="*/ 152 w 176"/>
              <a:gd name="T65" fmla="*/ 60 h 176"/>
              <a:gd name="T66" fmla="*/ 152 w 176"/>
              <a:gd name="T67" fmla="*/ 9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76">
                <a:moveTo>
                  <a:pt x="152" y="52"/>
                </a:moveTo>
                <a:cubicBezTo>
                  <a:pt x="152" y="12"/>
                  <a:pt x="152" y="12"/>
                  <a:pt x="152" y="12"/>
                </a:cubicBezTo>
                <a:cubicBezTo>
                  <a:pt x="152" y="5"/>
                  <a:pt x="147" y="0"/>
                  <a:pt x="140" y="0"/>
                </a:cubicBezTo>
                <a:cubicBezTo>
                  <a:pt x="133" y="0"/>
                  <a:pt x="128" y="5"/>
                  <a:pt x="128" y="12"/>
                </a:cubicBezTo>
                <a:cubicBezTo>
                  <a:pt x="128" y="15"/>
                  <a:pt x="128" y="15"/>
                  <a:pt x="128" y="15"/>
                </a:cubicBezTo>
                <a:cubicBezTo>
                  <a:pt x="67" y="33"/>
                  <a:pt x="67" y="33"/>
                  <a:pt x="67" y="33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44"/>
                  <a:pt x="0" y="48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8"/>
                  <a:pt x="4" y="112"/>
                  <a:pt x="8" y="112"/>
                </a:cubicBezTo>
                <a:cubicBezTo>
                  <a:pt x="35" y="115"/>
                  <a:pt x="35" y="115"/>
                  <a:pt x="35" y="115"/>
                </a:cubicBezTo>
                <a:cubicBezTo>
                  <a:pt x="48" y="173"/>
                  <a:pt x="48" y="173"/>
                  <a:pt x="48" y="173"/>
                </a:cubicBezTo>
                <a:cubicBezTo>
                  <a:pt x="48" y="173"/>
                  <a:pt x="48" y="173"/>
                  <a:pt x="48" y="173"/>
                </a:cubicBezTo>
                <a:cubicBezTo>
                  <a:pt x="49" y="175"/>
                  <a:pt x="50" y="176"/>
                  <a:pt x="52" y="176"/>
                </a:cubicBezTo>
                <a:cubicBezTo>
                  <a:pt x="84" y="176"/>
                  <a:pt x="84" y="176"/>
                  <a:pt x="84" y="176"/>
                </a:cubicBezTo>
                <a:cubicBezTo>
                  <a:pt x="86" y="176"/>
                  <a:pt x="88" y="174"/>
                  <a:pt x="88" y="172"/>
                </a:cubicBezTo>
                <a:cubicBezTo>
                  <a:pt x="88" y="172"/>
                  <a:pt x="88" y="171"/>
                  <a:pt x="88" y="171"/>
                </a:cubicBezTo>
                <a:cubicBezTo>
                  <a:pt x="88" y="171"/>
                  <a:pt x="88" y="171"/>
                  <a:pt x="88" y="171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128" y="137"/>
                  <a:pt x="128" y="137"/>
                  <a:pt x="128" y="137"/>
                </a:cubicBezTo>
                <a:cubicBezTo>
                  <a:pt x="128" y="140"/>
                  <a:pt x="128" y="140"/>
                  <a:pt x="128" y="140"/>
                </a:cubicBezTo>
                <a:cubicBezTo>
                  <a:pt x="128" y="147"/>
                  <a:pt x="133" y="152"/>
                  <a:pt x="140" y="152"/>
                </a:cubicBezTo>
                <a:cubicBezTo>
                  <a:pt x="147" y="152"/>
                  <a:pt x="152" y="147"/>
                  <a:pt x="152" y="140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65" y="100"/>
                  <a:pt x="176" y="89"/>
                  <a:pt x="176" y="76"/>
                </a:cubicBezTo>
                <a:cubicBezTo>
                  <a:pt x="176" y="63"/>
                  <a:pt x="165" y="52"/>
                  <a:pt x="152" y="52"/>
                </a:cubicBezTo>
                <a:moveTo>
                  <a:pt x="8" y="104"/>
                </a:moveTo>
                <a:cubicBezTo>
                  <a:pt x="8" y="88"/>
                  <a:pt x="8" y="88"/>
                  <a:pt x="8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30" y="88"/>
                  <a:pt x="32" y="86"/>
                  <a:pt x="32" y="84"/>
                </a:cubicBezTo>
                <a:cubicBezTo>
                  <a:pt x="32" y="82"/>
                  <a:pt x="30" y="80"/>
                  <a:pt x="28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2"/>
                  <a:pt x="8" y="72"/>
                  <a:pt x="8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2" y="72"/>
                  <a:pt x="24" y="70"/>
                  <a:pt x="24" y="68"/>
                </a:cubicBezTo>
                <a:cubicBezTo>
                  <a:pt x="24" y="66"/>
                  <a:pt x="22" y="64"/>
                  <a:pt x="20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48"/>
                  <a:pt x="8" y="48"/>
                  <a:pt x="8" y="48"/>
                </a:cubicBezTo>
                <a:cubicBezTo>
                  <a:pt x="64" y="42"/>
                  <a:pt x="64" y="42"/>
                  <a:pt x="64" y="42"/>
                </a:cubicBezTo>
                <a:cubicBezTo>
                  <a:pt x="64" y="110"/>
                  <a:pt x="64" y="110"/>
                  <a:pt x="64" y="110"/>
                </a:cubicBezTo>
                <a:lnTo>
                  <a:pt x="8" y="104"/>
                </a:lnTo>
                <a:close/>
                <a:moveTo>
                  <a:pt x="52" y="152"/>
                </a:moveTo>
                <a:cubicBezTo>
                  <a:pt x="44" y="116"/>
                  <a:pt x="44" y="116"/>
                  <a:pt x="44" y="116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68" y="119"/>
                  <a:pt x="68" y="119"/>
                  <a:pt x="68" y="119"/>
                </a:cubicBezTo>
                <a:cubicBezTo>
                  <a:pt x="75" y="152"/>
                  <a:pt x="75" y="152"/>
                  <a:pt x="75" y="152"/>
                </a:cubicBezTo>
                <a:lnTo>
                  <a:pt x="52" y="152"/>
                </a:lnTo>
                <a:close/>
                <a:moveTo>
                  <a:pt x="77" y="160"/>
                </a:moveTo>
                <a:cubicBezTo>
                  <a:pt x="79" y="168"/>
                  <a:pt x="79" y="168"/>
                  <a:pt x="79" y="168"/>
                </a:cubicBezTo>
                <a:cubicBezTo>
                  <a:pt x="55" y="168"/>
                  <a:pt x="55" y="168"/>
                  <a:pt x="55" y="168"/>
                </a:cubicBezTo>
                <a:cubicBezTo>
                  <a:pt x="53" y="160"/>
                  <a:pt x="53" y="160"/>
                  <a:pt x="53" y="160"/>
                </a:cubicBezTo>
                <a:lnTo>
                  <a:pt x="77" y="160"/>
                </a:lnTo>
                <a:close/>
                <a:moveTo>
                  <a:pt x="128" y="129"/>
                </a:moveTo>
                <a:cubicBezTo>
                  <a:pt x="72" y="112"/>
                  <a:pt x="72" y="112"/>
                  <a:pt x="72" y="112"/>
                </a:cubicBezTo>
                <a:cubicBezTo>
                  <a:pt x="72" y="40"/>
                  <a:pt x="72" y="40"/>
                  <a:pt x="72" y="40"/>
                </a:cubicBezTo>
                <a:cubicBezTo>
                  <a:pt x="128" y="23"/>
                  <a:pt x="128" y="23"/>
                  <a:pt x="128" y="23"/>
                </a:cubicBezTo>
                <a:lnTo>
                  <a:pt x="128" y="129"/>
                </a:lnTo>
                <a:close/>
                <a:moveTo>
                  <a:pt x="144" y="140"/>
                </a:moveTo>
                <a:cubicBezTo>
                  <a:pt x="144" y="142"/>
                  <a:pt x="142" y="144"/>
                  <a:pt x="140" y="144"/>
                </a:cubicBezTo>
                <a:cubicBezTo>
                  <a:pt x="138" y="144"/>
                  <a:pt x="136" y="142"/>
                  <a:pt x="136" y="140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36" y="10"/>
                  <a:pt x="138" y="8"/>
                  <a:pt x="140" y="8"/>
                </a:cubicBezTo>
                <a:cubicBezTo>
                  <a:pt x="142" y="8"/>
                  <a:pt x="144" y="10"/>
                  <a:pt x="144" y="12"/>
                </a:cubicBezTo>
                <a:lnTo>
                  <a:pt x="144" y="140"/>
                </a:lnTo>
                <a:close/>
                <a:moveTo>
                  <a:pt x="152" y="92"/>
                </a:moveTo>
                <a:cubicBezTo>
                  <a:pt x="152" y="60"/>
                  <a:pt x="152" y="60"/>
                  <a:pt x="152" y="60"/>
                </a:cubicBezTo>
                <a:cubicBezTo>
                  <a:pt x="161" y="60"/>
                  <a:pt x="168" y="67"/>
                  <a:pt x="168" y="76"/>
                </a:cubicBezTo>
                <a:cubicBezTo>
                  <a:pt x="168" y="85"/>
                  <a:pt x="161" y="92"/>
                  <a:pt x="152" y="9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26" name="Freeform 239"/>
          <p:cNvSpPr>
            <a:spLocks noEditPoints="1"/>
          </p:cNvSpPr>
          <p:nvPr/>
        </p:nvSpPr>
        <p:spPr bwMode="auto">
          <a:xfrm>
            <a:off x="2439795" y="6990879"/>
            <a:ext cx="689993" cy="705321"/>
          </a:xfrm>
          <a:custGeom>
            <a:avLst/>
            <a:gdLst>
              <a:gd name="T0" fmla="*/ 16 w 176"/>
              <a:gd name="T1" fmla="*/ 32 h 176"/>
              <a:gd name="T2" fmla="*/ 0 w 176"/>
              <a:gd name="T3" fmla="*/ 160 h 176"/>
              <a:gd name="T4" fmla="*/ 128 w 176"/>
              <a:gd name="T5" fmla="*/ 176 h 176"/>
              <a:gd name="T6" fmla="*/ 144 w 176"/>
              <a:gd name="T7" fmla="*/ 48 h 176"/>
              <a:gd name="T8" fmla="*/ 136 w 176"/>
              <a:gd name="T9" fmla="*/ 160 h 176"/>
              <a:gd name="T10" fmla="*/ 16 w 176"/>
              <a:gd name="T11" fmla="*/ 168 h 176"/>
              <a:gd name="T12" fmla="*/ 8 w 176"/>
              <a:gd name="T13" fmla="*/ 72 h 176"/>
              <a:gd name="T14" fmla="*/ 136 w 176"/>
              <a:gd name="T15" fmla="*/ 160 h 176"/>
              <a:gd name="T16" fmla="*/ 8 w 176"/>
              <a:gd name="T17" fmla="*/ 64 h 176"/>
              <a:gd name="T18" fmla="*/ 16 w 176"/>
              <a:gd name="T19" fmla="*/ 40 h 176"/>
              <a:gd name="T20" fmla="*/ 136 w 176"/>
              <a:gd name="T21" fmla="*/ 48 h 176"/>
              <a:gd name="T22" fmla="*/ 36 w 176"/>
              <a:gd name="T23" fmla="*/ 48 h 176"/>
              <a:gd name="T24" fmla="*/ 36 w 176"/>
              <a:gd name="T25" fmla="*/ 56 h 176"/>
              <a:gd name="T26" fmla="*/ 36 w 176"/>
              <a:gd name="T27" fmla="*/ 48 h 176"/>
              <a:gd name="T28" fmla="*/ 16 w 176"/>
              <a:gd name="T29" fmla="*/ 52 h 176"/>
              <a:gd name="T30" fmla="*/ 24 w 176"/>
              <a:gd name="T31" fmla="*/ 52 h 176"/>
              <a:gd name="T32" fmla="*/ 160 w 176"/>
              <a:gd name="T33" fmla="*/ 0 h 176"/>
              <a:gd name="T34" fmla="*/ 32 w 176"/>
              <a:gd name="T35" fmla="*/ 16 h 176"/>
              <a:gd name="T36" fmla="*/ 36 w 176"/>
              <a:gd name="T37" fmla="*/ 24 h 176"/>
              <a:gd name="T38" fmla="*/ 40 w 176"/>
              <a:gd name="T39" fmla="*/ 16 h 176"/>
              <a:gd name="T40" fmla="*/ 160 w 176"/>
              <a:gd name="T41" fmla="*/ 8 h 176"/>
              <a:gd name="T42" fmla="*/ 168 w 176"/>
              <a:gd name="T43" fmla="*/ 128 h 176"/>
              <a:gd name="T44" fmla="*/ 156 w 176"/>
              <a:gd name="T45" fmla="*/ 136 h 176"/>
              <a:gd name="T46" fmla="*/ 156 w 176"/>
              <a:gd name="T47" fmla="*/ 144 h 176"/>
              <a:gd name="T48" fmla="*/ 176 w 176"/>
              <a:gd name="T49" fmla="*/ 128 h 176"/>
              <a:gd name="T50" fmla="*/ 160 w 176"/>
              <a:gd name="T51" fmla="*/ 0 h 176"/>
              <a:gd name="T52" fmla="*/ 48 w 176"/>
              <a:gd name="T53" fmla="*/ 52 h 176"/>
              <a:gd name="T54" fmla="*/ 56 w 176"/>
              <a:gd name="T55" fmla="*/ 52 h 176"/>
              <a:gd name="T56" fmla="*/ 124 w 176"/>
              <a:gd name="T57" fmla="*/ 48 h 176"/>
              <a:gd name="T58" fmla="*/ 64 w 176"/>
              <a:gd name="T59" fmla="*/ 52 h 176"/>
              <a:gd name="T60" fmla="*/ 124 w 176"/>
              <a:gd name="T61" fmla="*/ 56 h 176"/>
              <a:gd name="T62" fmla="*/ 124 w 176"/>
              <a:gd name="T63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28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39"/>
                  <a:pt x="0" y="4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39"/>
                  <a:pt x="137" y="32"/>
                  <a:pt x="128" y="32"/>
                </a:cubicBezTo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72"/>
                  <a:pt x="8" y="72"/>
                  <a:pt x="8" y="72"/>
                </a:cubicBezTo>
                <a:cubicBezTo>
                  <a:pt x="136" y="72"/>
                  <a:pt x="136" y="72"/>
                  <a:pt x="136" y="72"/>
                </a:cubicBezTo>
                <a:lnTo>
                  <a:pt x="136" y="160"/>
                </a:lnTo>
                <a:close/>
                <a:moveTo>
                  <a:pt x="136" y="64"/>
                </a:moveTo>
                <a:cubicBezTo>
                  <a:pt x="8" y="64"/>
                  <a:pt x="8" y="64"/>
                  <a:pt x="8" y="64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4"/>
                  <a:pt x="12" y="40"/>
                  <a:pt x="16" y="40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32" y="40"/>
                  <a:pt x="136" y="44"/>
                  <a:pt x="136" y="48"/>
                </a:cubicBezTo>
                <a:lnTo>
                  <a:pt x="136" y="64"/>
                </a:lnTo>
                <a:close/>
                <a:moveTo>
                  <a:pt x="36" y="48"/>
                </a:moveTo>
                <a:cubicBezTo>
                  <a:pt x="34" y="48"/>
                  <a:pt x="32" y="50"/>
                  <a:pt x="32" y="52"/>
                </a:cubicBezTo>
                <a:cubicBezTo>
                  <a:pt x="32" y="54"/>
                  <a:pt x="34" y="56"/>
                  <a:pt x="36" y="56"/>
                </a:cubicBezTo>
                <a:cubicBezTo>
                  <a:pt x="38" y="56"/>
                  <a:pt x="40" y="54"/>
                  <a:pt x="40" y="52"/>
                </a:cubicBezTo>
                <a:cubicBezTo>
                  <a:pt x="40" y="50"/>
                  <a:pt x="38" y="48"/>
                  <a:pt x="36" y="48"/>
                </a:cubicBezTo>
                <a:moveTo>
                  <a:pt x="20" y="48"/>
                </a:moveTo>
                <a:cubicBezTo>
                  <a:pt x="18" y="48"/>
                  <a:pt x="16" y="50"/>
                  <a:pt x="16" y="52"/>
                </a:cubicBezTo>
                <a:cubicBezTo>
                  <a:pt x="16" y="54"/>
                  <a:pt x="18" y="56"/>
                  <a:pt x="20" y="56"/>
                </a:cubicBezTo>
                <a:cubicBezTo>
                  <a:pt x="22" y="56"/>
                  <a:pt x="24" y="54"/>
                  <a:pt x="24" y="52"/>
                </a:cubicBezTo>
                <a:cubicBezTo>
                  <a:pt x="24" y="50"/>
                  <a:pt x="22" y="48"/>
                  <a:pt x="20" y="48"/>
                </a:cubicBezTo>
                <a:moveTo>
                  <a:pt x="160" y="0"/>
                </a:moveTo>
                <a:cubicBezTo>
                  <a:pt x="48" y="0"/>
                  <a:pt x="48" y="0"/>
                  <a:pt x="48" y="0"/>
                </a:cubicBezTo>
                <a:cubicBezTo>
                  <a:pt x="39" y="0"/>
                  <a:pt x="32" y="7"/>
                  <a:pt x="32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2"/>
                  <a:pt x="44" y="8"/>
                  <a:pt x="48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4" y="136"/>
                  <a:pt x="152" y="138"/>
                  <a:pt x="152" y="140"/>
                </a:cubicBezTo>
                <a:cubicBezTo>
                  <a:pt x="152" y="142"/>
                  <a:pt x="154" y="144"/>
                  <a:pt x="15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52" y="48"/>
                </a:moveTo>
                <a:cubicBezTo>
                  <a:pt x="50" y="48"/>
                  <a:pt x="48" y="50"/>
                  <a:pt x="48" y="52"/>
                </a:cubicBezTo>
                <a:cubicBezTo>
                  <a:pt x="48" y="54"/>
                  <a:pt x="50" y="56"/>
                  <a:pt x="52" y="56"/>
                </a:cubicBezTo>
                <a:cubicBezTo>
                  <a:pt x="54" y="56"/>
                  <a:pt x="56" y="54"/>
                  <a:pt x="56" y="52"/>
                </a:cubicBezTo>
                <a:cubicBezTo>
                  <a:pt x="56" y="50"/>
                  <a:pt x="54" y="48"/>
                  <a:pt x="52" y="48"/>
                </a:cubicBezTo>
                <a:moveTo>
                  <a:pt x="124" y="48"/>
                </a:moveTo>
                <a:cubicBezTo>
                  <a:pt x="68" y="48"/>
                  <a:pt x="68" y="48"/>
                  <a:pt x="68" y="48"/>
                </a:cubicBezTo>
                <a:cubicBezTo>
                  <a:pt x="66" y="48"/>
                  <a:pt x="64" y="50"/>
                  <a:pt x="64" y="52"/>
                </a:cubicBezTo>
                <a:cubicBezTo>
                  <a:pt x="64" y="54"/>
                  <a:pt x="66" y="56"/>
                  <a:pt x="68" y="56"/>
                </a:cubicBezTo>
                <a:cubicBezTo>
                  <a:pt x="124" y="56"/>
                  <a:pt x="124" y="56"/>
                  <a:pt x="124" y="56"/>
                </a:cubicBezTo>
                <a:cubicBezTo>
                  <a:pt x="126" y="56"/>
                  <a:pt x="128" y="54"/>
                  <a:pt x="128" y="52"/>
                </a:cubicBezTo>
                <a:cubicBezTo>
                  <a:pt x="128" y="50"/>
                  <a:pt x="126" y="48"/>
                  <a:pt x="124" y="4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2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761881"/>
            <a:ext cx="5448300" cy="1338828"/>
          </a:xfrm>
        </p:spPr>
        <p:txBody>
          <a:bodyPr/>
          <a:lstStyle/>
          <a:p>
            <a:r>
              <a:rPr lang="en-US" dirty="0"/>
              <a:t>more information and resources</a:t>
            </a:r>
            <a:endParaRPr lang="uk-U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13</a:t>
            </a:fld>
            <a:endParaRPr/>
          </a:p>
        </p:txBody>
      </p:sp>
      <p:grpSp>
        <p:nvGrpSpPr>
          <p:cNvPr id="6" name="Group 5"/>
          <p:cNvGrpSpPr/>
          <p:nvPr/>
        </p:nvGrpSpPr>
        <p:grpSpPr>
          <a:xfrm>
            <a:off x="2106143" y="4343400"/>
            <a:ext cx="6453479" cy="2322437"/>
            <a:chOff x="2106142" y="2628900"/>
            <a:chExt cx="6453479" cy="2322437"/>
          </a:xfrm>
        </p:grpSpPr>
        <p:grpSp>
          <p:nvGrpSpPr>
            <p:cNvPr id="5" name="Group 4"/>
            <p:cNvGrpSpPr/>
            <p:nvPr/>
          </p:nvGrpSpPr>
          <p:grpSpPr>
            <a:xfrm>
              <a:off x="4745227" y="2698379"/>
              <a:ext cx="3814394" cy="2252958"/>
              <a:chOff x="3798326" y="2209889"/>
              <a:chExt cx="3814394" cy="2252958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798326" y="2209889"/>
                <a:ext cx="327212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+mj-lt"/>
                  </a:rPr>
                  <a:t>Beyond School Bells</a:t>
                </a:r>
                <a:endParaRPr lang="uk-UA" sz="3600" dirty="0">
                  <a:latin typeface="+mj-lt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807191" y="3447184"/>
                <a:ext cx="380552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tx2"/>
                    </a:solidFill>
                  </a:rPr>
                  <a:t>Resources, research, ideas and tools to help ELOs be successful. </a:t>
                </a:r>
                <a:endParaRPr lang="uk-UA" sz="20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2106142" y="2628900"/>
              <a:ext cx="2286000" cy="2286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06143" y="7391400"/>
            <a:ext cx="6453479" cy="2286000"/>
            <a:chOff x="2106142" y="5676900"/>
            <a:chExt cx="6453479" cy="2286000"/>
          </a:xfrm>
        </p:grpSpPr>
        <p:grpSp>
          <p:nvGrpSpPr>
            <p:cNvPr id="26" name="Group 25"/>
            <p:cNvGrpSpPr/>
            <p:nvPr/>
          </p:nvGrpSpPr>
          <p:grpSpPr>
            <a:xfrm>
              <a:off x="4754092" y="5676900"/>
              <a:ext cx="3805529" cy="1986107"/>
              <a:chOff x="3807191" y="2140410"/>
              <a:chExt cx="3805529" cy="1986107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3807191" y="2140410"/>
                <a:ext cx="355170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+mj-lt"/>
                  </a:rPr>
                  <a:t>Nebraska Extension &amp; 4-H</a:t>
                </a:r>
                <a:endParaRPr lang="uk-UA" sz="3600" dirty="0">
                  <a:latin typeface="+mj-lt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807191" y="3418631"/>
                <a:ext cx="38055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tx2"/>
                    </a:solidFill>
                  </a:rPr>
                  <a:t>Programs and resources for Nebraska’s youth. </a:t>
                </a:r>
                <a:endParaRPr lang="uk-UA" sz="20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2106142" y="5676900"/>
              <a:ext cx="2286000" cy="2286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777122" y="4343400"/>
            <a:ext cx="6453479" cy="2286000"/>
            <a:chOff x="9777121" y="2628900"/>
            <a:chExt cx="6453479" cy="2286000"/>
          </a:xfrm>
        </p:grpSpPr>
        <p:grpSp>
          <p:nvGrpSpPr>
            <p:cNvPr id="41" name="Group 40"/>
            <p:cNvGrpSpPr/>
            <p:nvPr/>
          </p:nvGrpSpPr>
          <p:grpSpPr>
            <a:xfrm>
              <a:off x="12425071" y="3101304"/>
              <a:ext cx="3805529" cy="1341192"/>
              <a:chOff x="3807191" y="2612814"/>
              <a:chExt cx="3805529" cy="1341192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3807191" y="2612814"/>
                <a:ext cx="32721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latin typeface="+mj-lt"/>
                  </a:rPr>
                  <a:t>AQuESTT</a:t>
                </a:r>
                <a:endParaRPr lang="uk-UA" sz="3600" dirty="0">
                  <a:latin typeface="+mj-lt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807191" y="3246120"/>
                <a:ext cx="38055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tx2"/>
                    </a:solidFill>
                  </a:rPr>
                  <a:t>Nebraska’s measurement of school quality. </a:t>
                </a:r>
                <a:endParaRPr lang="uk-UA" sz="20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43" name="Oval 42"/>
            <p:cNvSpPr/>
            <p:nvPr/>
          </p:nvSpPr>
          <p:spPr>
            <a:xfrm>
              <a:off x="9777121" y="2628900"/>
              <a:ext cx="2286000" cy="2286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777122" y="7365840"/>
            <a:ext cx="6453478" cy="2311560"/>
            <a:chOff x="9777121" y="5651340"/>
            <a:chExt cx="6453478" cy="2311560"/>
          </a:xfrm>
        </p:grpSpPr>
        <p:grpSp>
          <p:nvGrpSpPr>
            <p:cNvPr id="48" name="Group 47"/>
            <p:cNvGrpSpPr/>
            <p:nvPr/>
          </p:nvGrpSpPr>
          <p:grpSpPr>
            <a:xfrm>
              <a:off x="12425070" y="5651340"/>
              <a:ext cx="3805529" cy="1770152"/>
              <a:chOff x="3807190" y="2114850"/>
              <a:chExt cx="3805529" cy="1770152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3813817" y="2114850"/>
                <a:ext cx="327212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+mj-lt"/>
                  </a:rPr>
                  <a:t>(our organization)</a:t>
                </a:r>
                <a:endParaRPr lang="uk-UA" sz="3600" dirty="0">
                  <a:latin typeface="+mj-lt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807190" y="3484892"/>
                <a:ext cx="38055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tx2"/>
                    </a:solidFill>
                  </a:rPr>
                  <a:t>(brief description)</a:t>
                </a:r>
                <a:endParaRPr lang="uk-UA" sz="20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50" name="Oval 49"/>
            <p:cNvSpPr/>
            <p:nvPr/>
          </p:nvSpPr>
          <p:spPr>
            <a:xfrm>
              <a:off x="9777121" y="5676900"/>
              <a:ext cx="2286000" cy="2286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 descr="Beyond School Be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831" y="4876800"/>
            <a:ext cx="204536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QuESTT for Nebras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750" y="5334000"/>
            <a:ext cx="2086187" cy="4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nebraska 4h 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0" b="96181" l="4167" r="96875">
                        <a14:foregroundMark x1="75000" y1="29861" x2="75000" y2="29861"/>
                        <a14:foregroundMark x1="75000" y1="29861" x2="75000" y2="29861"/>
                        <a14:foregroundMark x1="75694" y1="32292" x2="76389" y2="32292"/>
                        <a14:foregroundMark x1="76389" y1="32292" x2="76389" y2="32292"/>
                        <a14:foregroundMark x1="76389" y1="31944" x2="76389" y2="31944"/>
                        <a14:foregroundMark x1="77083" y1="29167" x2="77083" y2="29167"/>
                        <a14:foregroundMark x1="61111" y1="35069" x2="61111" y2="35069"/>
                        <a14:foregroundMark x1="61111" y1="35069" x2="61111" y2="35069"/>
                        <a14:foregroundMark x1="76736" y1="44444" x2="76736" y2="44444"/>
                        <a14:foregroundMark x1="76736" y1="44444" x2="76736" y2="44444"/>
                        <a14:foregroundMark x1="88194" y1="62847" x2="88194" y2="62847"/>
                        <a14:foregroundMark x1="78472" y1="57986" x2="78472" y2="57986"/>
                        <a14:foregroundMark x1="68750" y1="62153" x2="68750" y2="62153"/>
                        <a14:foregroundMark x1="62847" y1="59722" x2="62847" y2="59722"/>
                        <a14:foregroundMark x1="51389" y1="69097" x2="51389" y2="69097"/>
                        <a14:foregroundMark x1="38194" y1="65972" x2="38194" y2="65972"/>
                        <a14:foregroundMark x1="29861" y1="59028" x2="29861" y2="59028"/>
                        <a14:foregroundMark x1="19792" y1="64236" x2="19792" y2="64236"/>
                        <a14:foregroundMark x1="50347" y1="34722" x2="50347" y2="34722"/>
                        <a14:foregroundMark x1="43403" y1="48264" x2="43403" y2="48264"/>
                        <a14:foregroundMark x1="8681" y1="65278" x2="8681" y2="6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863804"/>
            <a:ext cx="1553693" cy="15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65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62200" y="8419237"/>
            <a:ext cx="13544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our vision for Anytown, Nebraska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presented to </a:t>
            </a:r>
            <a:r>
              <a:rPr lang="en-US" sz="3600" b="1" dirty="0">
                <a:solidFill>
                  <a:schemeClr val="accent1"/>
                </a:solidFill>
              </a:rPr>
              <a:t>School</a:t>
            </a:r>
            <a:endParaRPr lang="uk-UA" sz="3600" b="1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8350B6-0149-46E5-AF2C-99247799FC95}"/>
              </a:ext>
            </a:extLst>
          </p:cNvPr>
          <p:cNvSpPr txBox="1"/>
          <p:nvPr/>
        </p:nvSpPr>
        <p:spPr>
          <a:xfrm>
            <a:off x="5638801" y="2341602"/>
            <a:ext cx="6019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1"/>
                </a:solidFill>
                <a:ea typeface="Roboto Condensed" panose="02000000000000000000" pitchFamily="2" charset="0"/>
                <a:cs typeface="Lato Semibold" panose="020F0502020204030203" pitchFamily="34" charset="0"/>
              </a:rPr>
              <a:t>effective expanded learning opportunities</a:t>
            </a:r>
            <a:endParaRPr lang="ru-RU" sz="6600" b="1" dirty="0">
              <a:solidFill>
                <a:schemeClr val="accent1"/>
              </a:solidFill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BFEBF8D-B11B-4CB6-9829-55A5BE1175D9}"/>
              </a:ext>
            </a:extLst>
          </p:cNvPr>
          <p:cNvGrpSpPr/>
          <p:nvPr/>
        </p:nvGrpSpPr>
        <p:grpSpPr>
          <a:xfrm>
            <a:off x="5562600" y="2438400"/>
            <a:ext cx="685800" cy="685800"/>
            <a:chOff x="6324600" y="4114799"/>
            <a:chExt cx="685800" cy="6858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52128C7-CA41-47D8-95A7-01FC9EEBA0D8}"/>
                </a:ext>
              </a:extLst>
            </p:cNvPr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F1C6336-DC59-4125-832F-94F945A3B5D2}"/>
                </a:ext>
              </a:extLst>
            </p:cNvPr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C625850-48CF-40E8-A014-4B67FFBD4EC2}"/>
              </a:ext>
            </a:extLst>
          </p:cNvPr>
          <p:cNvGrpSpPr/>
          <p:nvPr/>
        </p:nvGrpSpPr>
        <p:grpSpPr>
          <a:xfrm rot="10800000">
            <a:off x="11201400" y="5867401"/>
            <a:ext cx="685800" cy="685800"/>
            <a:chOff x="6324600" y="4114799"/>
            <a:chExt cx="685800" cy="6858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5D04397-0779-49EC-B9B0-9F6E2CE9CA8E}"/>
                </a:ext>
              </a:extLst>
            </p:cNvPr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9CCB8EF-83E7-454F-AC09-5D8CA57F95AB}"/>
                </a:ext>
              </a:extLst>
            </p:cNvPr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84919DF-B658-438D-B6F1-38F6AB86D30B}"/>
              </a:ext>
            </a:extLst>
          </p:cNvPr>
          <p:cNvSpPr/>
          <p:nvPr/>
        </p:nvSpPr>
        <p:spPr>
          <a:xfrm>
            <a:off x="1828800" y="12039600"/>
            <a:ext cx="1569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latin typeface="+mj-lt"/>
                <a:ea typeface="Calibri" panose="020F0502020204030204" pitchFamily="34" charset="0"/>
              </a:rPr>
              <a:t>*expanded learning opportunities (ELOs) are school-based and community-powered afterschool school and summer programs that meet a variety of important educational and community needs</a:t>
            </a:r>
            <a:endParaRPr lang="en-US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885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4076700" cy="715581"/>
          </a:xfrm>
        </p:spPr>
        <p:txBody>
          <a:bodyPr/>
          <a:lstStyle/>
          <a:p>
            <a:r>
              <a:rPr lang="en-US" dirty="0"/>
              <a:t>goals for today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3</a:t>
            </a:fld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952750" y="4648200"/>
            <a:ext cx="10884555" cy="1200329"/>
            <a:chOff x="3429000" y="3023615"/>
            <a:chExt cx="10884555" cy="1200329"/>
          </a:xfrm>
        </p:grpSpPr>
        <p:sp>
          <p:nvSpPr>
            <p:cNvPr id="8" name="Freeform 29"/>
            <p:cNvSpPr>
              <a:spLocks noEditPoints="1"/>
            </p:cNvSpPr>
            <p:nvPr/>
          </p:nvSpPr>
          <p:spPr bwMode="auto">
            <a:xfrm>
              <a:off x="3429000" y="3046511"/>
              <a:ext cx="1143000" cy="1143000"/>
            </a:xfrm>
            <a:custGeom>
              <a:avLst/>
              <a:gdLst>
                <a:gd name="T0" fmla="*/ 88 w 176"/>
                <a:gd name="T1" fmla="*/ 110 h 176"/>
                <a:gd name="T2" fmla="*/ 51 w 176"/>
                <a:gd name="T3" fmla="*/ 73 h 176"/>
                <a:gd name="T4" fmla="*/ 48 w 176"/>
                <a:gd name="T5" fmla="*/ 72 h 176"/>
                <a:gd name="T6" fmla="*/ 44 w 176"/>
                <a:gd name="T7" fmla="*/ 76 h 176"/>
                <a:gd name="T8" fmla="*/ 45 w 176"/>
                <a:gd name="T9" fmla="*/ 79 h 176"/>
                <a:gd name="T10" fmla="*/ 85 w 176"/>
                <a:gd name="T11" fmla="*/ 119 h 176"/>
                <a:gd name="T12" fmla="*/ 88 w 176"/>
                <a:gd name="T13" fmla="*/ 120 h 176"/>
                <a:gd name="T14" fmla="*/ 91 w 176"/>
                <a:gd name="T15" fmla="*/ 119 h 176"/>
                <a:gd name="T16" fmla="*/ 91 w 176"/>
                <a:gd name="T17" fmla="*/ 119 h 176"/>
                <a:gd name="T18" fmla="*/ 158 w 176"/>
                <a:gd name="T19" fmla="*/ 49 h 176"/>
                <a:gd name="T20" fmla="*/ 158 w 176"/>
                <a:gd name="T21" fmla="*/ 49 h 176"/>
                <a:gd name="T22" fmla="*/ 163 w 176"/>
                <a:gd name="T23" fmla="*/ 43 h 176"/>
                <a:gd name="T24" fmla="*/ 163 w 176"/>
                <a:gd name="T25" fmla="*/ 43 h 176"/>
                <a:gd name="T26" fmla="*/ 175 w 176"/>
                <a:gd name="T27" fmla="*/ 31 h 176"/>
                <a:gd name="T28" fmla="*/ 175 w 176"/>
                <a:gd name="T29" fmla="*/ 31 h 176"/>
                <a:gd name="T30" fmla="*/ 176 w 176"/>
                <a:gd name="T31" fmla="*/ 28 h 176"/>
                <a:gd name="T32" fmla="*/ 172 w 176"/>
                <a:gd name="T33" fmla="*/ 24 h 176"/>
                <a:gd name="T34" fmla="*/ 169 w 176"/>
                <a:gd name="T35" fmla="*/ 25 h 176"/>
                <a:gd name="T36" fmla="*/ 169 w 176"/>
                <a:gd name="T37" fmla="*/ 25 h 176"/>
                <a:gd name="T38" fmla="*/ 159 w 176"/>
                <a:gd name="T39" fmla="*/ 36 h 176"/>
                <a:gd name="T40" fmla="*/ 159 w 176"/>
                <a:gd name="T41" fmla="*/ 36 h 176"/>
                <a:gd name="T42" fmla="*/ 153 w 176"/>
                <a:gd name="T43" fmla="*/ 42 h 176"/>
                <a:gd name="T44" fmla="*/ 153 w 176"/>
                <a:gd name="T45" fmla="*/ 42 h 176"/>
                <a:gd name="T46" fmla="*/ 88 w 176"/>
                <a:gd name="T47" fmla="*/ 110 h 176"/>
                <a:gd name="T48" fmla="*/ 169 w 176"/>
                <a:gd name="T49" fmla="*/ 54 h 176"/>
                <a:gd name="T50" fmla="*/ 163 w 176"/>
                <a:gd name="T51" fmla="*/ 54 h 176"/>
                <a:gd name="T52" fmla="*/ 162 w 176"/>
                <a:gd name="T53" fmla="*/ 58 h 176"/>
                <a:gd name="T54" fmla="*/ 162 w 176"/>
                <a:gd name="T55" fmla="*/ 58 h 176"/>
                <a:gd name="T56" fmla="*/ 168 w 176"/>
                <a:gd name="T57" fmla="*/ 88 h 176"/>
                <a:gd name="T58" fmla="*/ 88 w 176"/>
                <a:gd name="T59" fmla="*/ 168 h 176"/>
                <a:gd name="T60" fmla="*/ 8 w 176"/>
                <a:gd name="T61" fmla="*/ 88 h 176"/>
                <a:gd name="T62" fmla="*/ 88 w 176"/>
                <a:gd name="T63" fmla="*/ 8 h 176"/>
                <a:gd name="T64" fmla="*/ 146 w 176"/>
                <a:gd name="T65" fmla="*/ 33 h 176"/>
                <a:gd name="T66" fmla="*/ 146 w 176"/>
                <a:gd name="T67" fmla="*/ 32 h 176"/>
                <a:gd name="T68" fmla="*/ 151 w 176"/>
                <a:gd name="T69" fmla="*/ 32 h 176"/>
                <a:gd name="T70" fmla="*/ 151 w 176"/>
                <a:gd name="T71" fmla="*/ 27 h 176"/>
                <a:gd name="T72" fmla="*/ 151 w 176"/>
                <a:gd name="T73" fmla="*/ 26 h 176"/>
                <a:gd name="T74" fmla="*/ 88 w 176"/>
                <a:gd name="T75" fmla="*/ 0 h 176"/>
                <a:gd name="T76" fmla="*/ 0 w 176"/>
                <a:gd name="T77" fmla="*/ 88 h 176"/>
                <a:gd name="T78" fmla="*/ 88 w 176"/>
                <a:gd name="T79" fmla="*/ 176 h 176"/>
                <a:gd name="T80" fmla="*/ 176 w 176"/>
                <a:gd name="T81" fmla="*/ 88 h 176"/>
                <a:gd name="T82" fmla="*/ 170 w 176"/>
                <a:gd name="T83" fmla="*/ 56 h 176"/>
                <a:gd name="T84" fmla="*/ 169 w 176"/>
                <a:gd name="T85" fmla="*/ 5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6" h="176">
                  <a:moveTo>
                    <a:pt x="88" y="110"/>
                  </a:moveTo>
                  <a:cubicBezTo>
                    <a:pt x="51" y="73"/>
                    <a:pt x="51" y="73"/>
                    <a:pt x="51" y="73"/>
                  </a:cubicBezTo>
                  <a:cubicBezTo>
                    <a:pt x="50" y="72"/>
                    <a:pt x="49" y="72"/>
                    <a:pt x="48" y="72"/>
                  </a:cubicBezTo>
                  <a:cubicBezTo>
                    <a:pt x="46" y="72"/>
                    <a:pt x="44" y="74"/>
                    <a:pt x="44" y="76"/>
                  </a:cubicBezTo>
                  <a:cubicBezTo>
                    <a:pt x="44" y="77"/>
                    <a:pt x="44" y="78"/>
                    <a:pt x="45" y="79"/>
                  </a:cubicBezTo>
                  <a:cubicBezTo>
                    <a:pt x="85" y="119"/>
                    <a:pt x="85" y="119"/>
                    <a:pt x="85" y="119"/>
                  </a:cubicBezTo>
                  <a:cubicBezTo>
                    <a:pt x="86" y="120"/>
                    <a:pt x="87" y="120"/>
                    <a:pt x="88" y="120"/>
                  </a:cubicBezTo>
                  <a:cubicBezTo>
                    <a:pt x="89" y="120"/>
                    <a:pt x="90" y="120"/>
                    <a:pt x="91" y="119"/>
                  </a:cubicBezTo>
                  <a:cubicBezTo>
                    <a:pt x="91" y="119"/>
                    <a:pt x="91" y="119"/>
                    <a:pt x="91" y="11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6"/>
                    <a:pt x="174" y="24"/>
                    <a:pt x="172" y="24"/>
                  </a:cubicBezTo>
                  <a:cubicBezTo>
                    <a:pt x="171" y="24"/>
                    <a:pt x="170" y="24"/>
                    <a:pt x="169" y="25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3" y="42"/>
                    <a:pt x="153" y="42"/>
                    <a:pt x="153" y="42"/>
                  </a:cubicBezTo>
                  <a:lnTo>
                    <a:pt x="88" y="110"/>
                  </a:lnTo>
                  <a:close/>
                  <a:moveTo>
                    <a:pt x="169" y="54"/>
                  </a:moveTo>
                  <a:cubicBezTo>
                    <a:pt x="167" y="53"/>
                    <a:pt x="165" y="53"/>
                    <a:pt x="163" y="54"/>
                  </a:cubicBezTo>
                  <a:cubicBezTo>
                    <a:pt x="162" y="55"/>
                    <a:pt x="162" y="57"/>
                    <a:pt x="162" y="58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6" y="68"/>
                    <a:pt x="168" y="78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11" y="8"/>
                    <a:pt x="131" y="17"/>
                    <a:pt x="146" y="33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7" y="34"/>
                    <a:pt x="150" y="34"/>
                    <a:pt x="151" y="32"/>
                  </a:cubicBezTo>
                  <a:cubicBezTo>
                    <a:pt x="153" y="31"/>
                    <a:pt x="153" y="28"/>
                    <a:pt x="151" y="27"/>
                  </a:cubicBezTo>
                  <a:cubicBezTo>
                    <a:pt x="151" y="27"/>
                    <a:pt x="151" y="26"/>
                    <a:pt x="151" y="26"/>
                  </a:cubicBezTo>
                  <a:cubicBezTo>
                    <a:pt x="135" y="10"/>
                    <a:pt x="113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77"/>
                    <a:pt x="174" y="66"/>
                    <a:pt x="170" y="56"/>
                  </a:cubicBezTo>
                  <a:cubicBezTo>
                    <a:pt x="170" y="55"/>
                    <a:pt x="169" y="55"/>
                    <a:pt x="169" y="5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24450" y="3023615"/>
              <a:ext cx="91891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+mj-lt"/>
                </a:rPr>
                <a:t>share a definition for </a:t>
              </a:r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effective</a:t>
              </a:r>
              <a:r>
                <a:rPr lang="en-US" sz="3600" dirty="0">
                  <a:latin typeface="+mj-lt"/>
                </a:rPr>
                <a:t> expanded learning opportunities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52750" y="6648271"/>
            <a:ext cx="10884555" cy="1200329"/>
            <a:chOff x="3429000" y="3011243"/>
            <a:chExt cx="10884555" cy="1200329"/>
          </a:xfrm>
        </p:grpSpPr>
        <p:sp>
          <p:nvSpPr>
            <p:cNvPr id="13" name="Freeform 29"/>
            <p:cNvSpPr>
              <a:spLocks noEditPoints="1"/>
            </p:cNvSpPr>
            <p:nvPr/>
          </p:nvSpPr>
          <p:spPr bwMode="auto">
            <a:xfrm>
              <a:off x="3429000" y="3046511"/>
              <a:ext cx="1143000" cy="1143000"/>
            </a:xfrm>
            <a:custGeom>
              <a:avLst/>
              <a:gdLst>
                <a:gd name="T0" fmla="*/ 88 w 176"/>
                <a:gd name="T1" fmla="*/ 110 h 176"/>
                <a:gd name="T2" fmla="*/ 51 w 176"/>
                <a:gd name="T3" fmla="*/ 73 h 176"/>
                <a:gd name="T4" fmla="*/ 48 w 176"/>
                <a:gd name="T5" fmla="*/ 72 h 176"/>
                <a:gd name="T6" fmla="*/ 44 w 176"/>
                <a:gd name="T7" fmla="*/ 76 h 176"/>
                <a:gd name="T8" fmla="*/ 45 w 176"/>
                <a:gd name="T9" fmla="*/ 79 h 176"/>
                <a:gd name="T10" fmla="*/ 85 w 176"/>
                <a:gd name="T11" fmla="*/ 119 h 176"/>
                <a:gd name="T12" fmla="*/ 88 w 176"/>
                <a:gd name="T13" fmla="*/ 120 h 176"/>
                <a:gd name="T14" fmla="*/ 91 w 176"/>
                <a:gd name="T15" fmla="*/ 119 h 176"/>
                <a:gd name="T16" fmla="*/ 91 w 176"/>
                <a:gd name="T17" fmla="*/ 119 h 176"/>
                <a:gd name="T18" fmla="*/ 158 w 176"/>
                <a:gd name="T19" fmla="*/ 49 h 176"/>
                <a:gd name="T20" fmla="*/ 158 w 176"/>
                <a:gd name="T21" fmla="*/ 49 h 176"/>
                <a:gd name="T22" fmla="*/ 163 w 176"/>
                <a:gd name="T23" fmla="*/ 43 h 176"/>
                <a:gd name="T24" fmla="*/ 163 w 176"/>
                <a:gd name="T25" fmla="*/ 43 h 176"/>
                <a:gd name="T26" fmla="*/ 175 w 176"/>
                <a:gd name="T27" fmla="*/ 31 h 176"/>
                <a:gd name="T28" fmla="*/ 175 w 176"/>
                <a:gd name="T29" fmla="*/ 31 h 176"/>
                <a:gd name="T30" fmla="*/ 176 w 176"/>
                <a:gd name="T31" fmla="*/ 28 h 176"/>
                <a:gd name="T32" fmla="*/ 172 w 176"/>
                <a:gd name="T33" fmla="*/ 24 h 176"/>
                <a:gd name="T34" fmla="*/ 169 w 176"/>
                <a:gd name="T35" fmla="*/ 25 h 176"/>
                <a:gd name="T36" fmla="*/ 169 w 176"/>
                <a:gd name="T37" fmla="*/ 25 h 176"/>
                <a:gd name="T38" fmla="*/ 159 w 176"/>
                <a:gd name="T39" fmla="*/ 36 h 176"/>
                <a:gd name="T40" fmla="*/ 159 w 176"/>
                <a:gd name="T41" fmla="*/ 36 h 176"/>
                <a:gd name="T42" fmla="*/ 153 w 176"/>
                <a:gd name="T43" fmla="*/ 42 h 176"/>
                <a:gd name="T44" fmla="*/ 153 w 176"/>
                <a:gd name="T45" fmla="*/ 42 h 176"/>
                <a:gd name="T46" fmla="*/ 88 w 176"/>
                <a:gd name="T47" fmla="*/ 110 h 176"/>
                <a:gd name="T48" fmla="*/ 169 w 176"/>
                <a:gd name="T49" fmla="*/ 54 h 176"/>
                <a:gd name="T50" fmla="*/ 163 w 176"/>
                <a:gd name="T51" fmla="*/ 54 h 176"/>
                <a:gd name="T52" fmla="*/ 162 w 176"/>
                <a:gd name="T53" fmla="*/ 58 h 176"/>
                <a:gd name="T54" fmla="*/ 162 w 176"/>
                <a:gd name="T55" fmla="*/ 58 h 176"/>
                <a:gd name="T56" fmla="*/ 168 w 176"/>
                <a:gd name="T57" fmla="*/ 88 h 176"/>
                <a:gd name="T58" fmla="*/ 88 w 176"/>
                <a:gd name="T59" fmla="*/ 168 h 176"/>
                <a:gd name="T60" fmla="*/ 8 w 176"/>
                <a:gd name="T61" fmla="*/ 88 h 176"/>
                <a:gd name="T62" fmla="*/ 88 w 176"/>
                <a:gd name="T63" fmla="*/ 8 h 176"/>
                <a:gd name="T64" fmla="*/ 146 w 176"/>
                <a:gd name="T65" fmla="*/ 33 h 176"/>
                <a:gd name="T66" fmla="*/ 146 w 176"/>
                <a:gd name="T67" fmla="*/ 32 h 176"/>
                <a:gd name="T68" fmla="*/ 151 w 176"/>
                <a:gd name="T69" fmla="*/ 32 h 176"/>
                <a:gd name="T70" fmla="*/ 151 w 176"/>
                <a:gd name="T71" fmla="*/ 27 h 176"/>
                <a:gd name="T72" fmla="*/ 151 w 176"/>
                <a:gd name="T73" fmla="*/ 26 h 176"/>
                <a:gd name="T74" fmla="*/ 88 w 176"/>
                <a:gd name="T75" fmla="*/ 0 h 176"/>
                <a:gd name="T76" fmla="*/ 0 w 176"/>
                <a:gd name="T77" fmla="*/ 88 h 176"/>
                <a:gd name="T78" fmla="*/ 88 w 176"/>
                <a:gd name="T79" fmla="*/ 176 h 176"/>
                <a:gd name="T80" fmla="*/ 176 w 176"/>
                <a:gd name="T81" fmla="*/ 88 h 176"/>
                <a:gd name="T82" fmla="*/ 170 w 176"/>
                <a:gd name="T83" fmla="*/ 56 h 176"/>
                <a:gd name="T84" fmla="*/ 169 w 176"/>
                <a:gd name="T85" fmla="*/ 5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6" h="176">
                  <a:moveTo>
                    <a:pt x="88" y="110"/>
                  </a:moveTo>
                  <a:cubicBezTo>
                    <a:pt x="51" y="73"/>
                    <a:pt x="51" y="73"/>
                    <a:pt x="51" y="73"/>
                  </a:cubicBezTo>
                  <a:cubicBezTo>
                    <a:pt x="50" y="72"/>
                    <a:pt x="49" y="72"/>
                    <a:pt x="48" y="72"/>
                  </a:cubicBezTo>
                  <a:cubicBezTo>
                    <a:pt x="46" y="72"/>
                    <a:pt x="44" y="74"/>
                    <a:pt x="44" y="76"/>
                  </a:cubicBezTo>
                  <a:cubicBezTo>
                    <a:pt x="44" y="77"/>
                    <a:pt x="44" y="78"/>
                    <a:pt x="45" y="79"/>
                  </a:cubicBezTo>
                  <a:cubicBezTo>
                    <a:pt x="85" y="119"/>
                    <a:pt x="85" y="119"/>
                    <a:pt x="85" y="119"/>
                  </a:cubicBezTo>
                  <a:cubicBezTo>
                    <a:pt x="86" y="120"/>
                    <a:pt x="87" y="120"/>
                    <a:pt x="88" y="120"/>
                  </a:cubicBezTo>
                  <a:cubicBezTo>
                    <a:pt x="89" y="120"/>
                    <a:pt x="90" y="120"/>
                    <a:pt x="91" y="119"/>
                  </a:cubicBezTo>
                  <a:cubicBezTo>
                    <a:pt x="91" y="119"/>
                    <a:pt x="91" y="119"/>
                    <a:pt x="91" y="11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6"/>
                    <a:pt x="174" y="24"/>
                    <a:pt x="172" y="24"/>
                  </a:cubicBezTo>
                  <a:cubicBezTo>
                    <a:pt x="171" y="24"/>
                    <a:pt x="170" y="24"/>
                    <a:pt x="169" y="25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3" y="42"/>
                    <a:pt x="153" y="42"/>
                    <a:pt x="153" y="42"/>
                  </a:cubicBezTo>
                  <a:lnTo>
                    <a:pt x="88" y="110"/>
                  </a:lnTo>
                  <a:close/>
                  <a:moveTo>
                    <a:pt x="169" y="54"/>
                  </a:moveTo>
                  <a:cubicBezTo>
                    <a:pt x="167" y="53"/>
                    <a:pt x="165" y="53"/>
                    <a:pt x="163" y="54"/>
                  </a:cubicBezTo>
                  <a:cubicBezTo>
                    <a:pt x="162" y="55"/>
                    <a:pt x="162" y="57"/>
                    <a:pt x="162" y="58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6" y="68"/>
                    <a:pt x="168" y="78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11" y="8"/>
                    <a:pt x="131" y="17"/>
                    <a:pt x="146" y="33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7" y="34"/>
                    <a:pt x="150" y="34"/>
                    <a:pt x="151" y="32"/>
                  </a:cubicBezTo>
                  <a:cubicBezTo>
                    <a:pt x="153" y="31"/>
                    <a:pt x="153" y="28"/>
                    <a:pt x="151" y="27"/>
                  </a:cubicBezTo>
                  <a:cubicBezTo>
                    <a:pt x="151" y="27"/>
                    <a:pt x="151" y="26"/>
                    <a:pt x="151" y="26"/>
                  </a:cubicBezTo>
                  <a:cubicBezTo>
                    <a:pt x="135" y="10"/>
                    <a:pt x="113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77"/>
                    <a:pt x="174" y="66"/>
                    <a:pt x="170" y="56"/>
                  </a:cubicBezTo>
                  <a:cubicBezTo>
                    <a:pt x="170" y="55"/>
                    <a:pt x="169" y="55"/>
                    <a:pt x="169" y="5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24450" y="3011243"/>
              <a:ext cx="91891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+mj-lt"/>
                </a:rPr>
                <a:t>discuss the </a:t>
              </a:r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benefits</a:t>
              </a:r>
              <a:r>
                <a:rPr lang="en-US" sz="3600" dirty="0">
                  <a:latin typeface="+mj-lt"/>
                </a:rPr>
                <a:t> to the school, students, and the community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952750" y="8695981"/>
            <a:ext cx="10884555" cy="1210019"/>
            <a:chOff x="3429000" y="3046511"/>
            <a:chExt cx="10884555" cy="1210019"/>
          </a:xfrm>
        </p:grpSpPr>
        <p:sp>
          <p:nvSpPr>
            <p:cNvPr id="18" name="Freeform 29"/>
            <p:cNvSpPr>
              <a:spLocks noEditPoints="1"/>
            </p:cNvSpPr>
            <p:nvPr/>
          </p:nvSpPr>
          <p:spPr bwMode="auto">
            <a:xfrm>
              <a:off x="3429000" y="3046511"/>
              <a:ext cx="1143000" cy="1143000"/>
            </a:xfrm>
            <a:custGeom>
              <a:avLst/>
              <a:gdLst>
                <a:gd name="T0" fmla="*/ 88 w 176"/>
                <a:gd name="T1" fmla="*/ 110 h 176"/>
                <a:gd name="T2" fmla="*/ 51 w 176"/>
                <a:gd name="T3" fmla="*/ 73 h 176"/>
                <a:gd name="T4" fmla="*/ 48 w 176"/>
                <a:gd name="T5" fmla="*/ 72 h 176"/>
                <a:gd name="T6" fmla="*/ 44 w 176"/>
                <a:gd name="T7" fmla="*/ 76 h 176"/>
                <a:gd name="T8" fmla="*/ 45 w 176"/>
                <a:gd name="T9" fmla="*/ 79 h 176"/>
                <a:gd name="T10" fmla="*/ 85 w 176"/>
                <a:gd name="T11" fmla="*/ 119 h 176"/>
                <a:gd name="T12" fmla="*/ 88 w 176"/>
                <a:gd name="T13" fmla="*/ 120 h 176"/>
                <a:gd name="T14" fmla="*/ 91 w 176"/>
                <a:gd name="T15" fmla="*/ 119 h 176"/>
                <a:gd name="T16" fmla="*/ 91 w 176"/>
                <a:gd name="T17" fmla="*/ 119 h 176"/>
                <a:gd name="T18" fmla="*/ 158 w 176"/>
                <a:gd name="T19" fmla="*/ 49 h 176"/>
                <a:gd name="T20" fmla="*/ 158 w 176"/>
                <a:gd name="T21" fmla="*/ 49 h 176"/>
                <a:gd name="T22" fmla="*/ 163 w 176"/>
                <a:gd name="T23" fmla="*/ 43 h 176"/>
                <a:gd name="T24" fmla="*/ 163 w 176"/>
                <a:gd name="T25" fmla="*/ 43 h 176"/>
                <a:gd name="T26" fmla="*/ 175 w 176"/>
                <a:gd name="T27" fmla="*/ 31 h 176"/>
                <a:gd name="T28" fmla="*/ 175 w 176"/>
                <a:gd name="T29" fmla="*/ 31 h 176"/>
                <a:gd name="T30" fmla="*/ 176 w 176"/>
                <a:gd name="T31" fmla="*/ 28 h 176"/>
                <a:gd name="T32" fmla="*/ 172 w 176"/>
                <a:gd name="T33" fmla="*/ 24 h 176"/>
                <a:gd name="T34" fmla="*/ 169 w 176"/>
                <a:gd name="T35" fmla="*/ 25 h 176"/>
                <a:gd name="T36" fmla="*/ 169 w 176"/>
                <a:gd name="T37" fmla="*/ 25 h 176"/>
                <a:gd name="T38" fmla="*/ 159 w 176"/>
                <a:gd name="T39" fmla="*/ 36 h 176"/>
                <a:gd name="T40" fmla="*/ 159 w 176"/>
                <a:gd name="T41" fmla="*/ 36 h 176"/>
                <a:gd name="T42" fmla="*/ 153 w 176"/>
                <a:gd name="T43" fmla="*/ 42 h 176"/>
                <a:gd name="T44" fmla="*/ 153 w 176"/>
                <a:gd name="T45" fmla="*/ 42 h 176"/>
                <a:gd name="T46" fmla="*/ 88 w 176"/>
                <a:gd name="T47" fmla="*/ 110 h 176"/>
                <a:gd name="T48" fmla="*/ 169 w 176"/>
                <a:gd name="T49" fmla="*/ 54 h 176"/>
                <a:gd name="T50" fmla="*/ 163 w 176"/>
                <a:gd name="T51" fmla="*/ 54 h 176"/>
                <a:gd name="T52" fmla="*/ 162 w 176"/>
                <a:gd name="T53" fmla="*/ 58 h 176"/>
                <a:gd name="T54" fmla="*/ 162 w 176"/>
                <a:gd name="T55" fmla="*/ 58 h 176"/>
                <a:gd name="T56" fmla="*/ 168 w 176"/>
                <a:gd name="T57" fmla="*/ 88 h 176"/>
                <a:gd name="T58" fmla="*/ 88 w 176"/>
                <a:gd name="T59" fmla="*/ 168 h 176"/>
                <a:gd name="T60" fmla="*/ 8 w 176"/>
                <a:gd name="T61" fmla="*/ 88 h 176"/>
                <a:gd name="T62" fmla="*/ 88 w 176"/>
                <a:gd name="T63" fmla="*/ 8 h 176"/>
                <a:gd name="T64" fmla="*/ 146 w 176"/>
                <a:gd name="T65" fmla="*/ 33 h 176"/>
                <a:gd name="T66" fmla="*/ 146 w 176"/>
                <a:gd name="T67" fmla="*/ 32 h 176"/>
                <a:gd name="T68" fmla="*/ 151 w 176"/>
                <a:gd name="T69" fmla="*/ 32 h 176"/>
                <a:gd name="T70" fmla="*/ 151 w 176"/>
                <a:gd name="T71" fmla="*/ 27 h 176"/>
                <a:gd name="T72" fmla="*/ 151 w 176"/>
                <a:gd name="T73" fmla="*/ 26 h 176"/>
                <a:gd name="T74" fmla="*/ 88 w 176"/>
                <a:gd name="T75" fmla="*/ 0 h 176"/>
                <a:gd name="T76" fmla="*/ 0 w 176"/>
                <a:gd name="T77" fmla="*/ 88 h 176"/>
                <a:gd name="T78" fmla="*/ 88 w 176"/>
                <a:gd name="T79" fmla="*/ 176 h 176"/>
                <a:gd name="T80" fmla="*/ 176 w 176"/>
                <a:gd name="T81" fmla="*/ 88 h 176"/>
                <a:gd name="T82" fmla="*/ 170 w 176"/>
                <a:gd name="T83" fmla="*/ 56 h 176"/>
                <a:gd name="T84" fmla="*/ 169 w 176"/>
                <a:gd name="T85" fmla="*/ 5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6" h="176">
                  <a:moveTo>
                    <a:pt x="88" y="110"/>
                  </a:moveTo>
                  <a:cubicBezTo>
                    <a:pt x="51" y="73"/>
                    <a:pt x="51" y="73"/>
                    <a:pt x="51" y="73"/>
                  </a:cubicBezTo>
                  <a:cubicBezTo>
                    <a:pt x="50" y="72"/>
                    <a:pt x="49" y="72"/>
                    <a:pt x="48" y="72"/>
                  </a:cubicBezTo>
                  <a:cubicBezTo>
                    <a:pt x="46" y="72"/>
                    <a:pt x="44" y="74"/>
                    <a:pt x="44" y="76"/>
                  </a:cubicBezTo>
                  <a:cubicBezTo>
                    <a:pt x="44" y="77"/>
                    <a:pt x="44" y="78"/>
                    <a:pt x="45" y="79"/>
                  </a:cubicBezTo>
                  <a:cubicBezTo>
                    <a:pt x="85" y="119"/>
                    <a:pt x="85" y="119"/>
                    <a:pt x="85" y="119"/>
                  </a:cubicBezTo>
                  <a:cubicBezTo>
                    <a:pt x="86" y="120"/>
                    <a:pt x="87" y="120"/>
                    <a:pt x="88" y="120"/>
                  </a:cubicBezTo>
                  <a:cubicBezTo>
                    <a:pt x="89" y="120"/>
                    <a:pt x="90" y="120"/>
                    <a:pt x="91" y="119"/>
                  </a:cubicBezTo>
                  <a:cubicBezTo>
                    <a:pt x="91" y="119"/>
                    <a:pt x="91" y="119"/>
                    <a:pt x="91" y="11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6"/>
                    <a:pt x="174" y="24"/>
                    <a:pt x="172" y="24"/>
                  </a:cubicBezTo>
                  <a:cubicBezTo>
                    <a:pt x="171" y="24"/>
                    <a:pt x="170" y="24"/>
                    <a:pt x="169" y="25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3" y="42"/>
                    <a:pt x="153" y="42"/>
                    <a:pt x="153" y="42"/>
                  </a:cubicBezTo>
                  <a:lnTo>
                    <a:pt x="88" y="110"/>
                  </a:lnTo>
                  <a:close/>
                  <a:moveTo>
                    <a:pt x="169" y="54"/>
                  </a:moveTo>
                  <a:cubicBezTo>
                    <a:pt x="167" y="53"/>
                    <a:pt x="165" y="53"/>
                    <a:pt x="163" y="54"/>
                  </a:cubicBezTo>
                  <a:cubicBezTo>
                    <a:pt x="162" y="55"/>
                    <a:pt x="162" y="57"/>
                    <a:pt x="162" y="58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6" y="68"/>
                    <a:pt x="168" y="78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11" y="8"/>
                    <a:pt x="131" y="17"/>
                    <a:pt x="146" y="33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7" y="34"/>
                    <a:pt x="150" y="34"/>
                    <a:pt x="151" y="32"/>
                  </a:cubicBezTo>
                  <a:cubicBezTo>
                    <a:pt x="153" y="31"/>
                    <a:pt x="153" y="28"/>
                    <a:pt x="151" y="27"/>
                  </a:cubicBezTo>
                  <a:cubicBezTo>
                    <a:pt x="151" y="27"/>
                    <a:pt x="151" y="26"/>
                    <a:pt x="151" y="26"/>
                  </a:cubicBezTo>
                  <a:cubicBezTo>
                    <a:pt x="135" y="10"/>
                    <a:pt x="113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77"/>
                    <a:pt x="174" y="66"/>
                    <a:pt x="170" y="56"/>
                  </a:cubicBezTo>
                  <a:cubicBezTo>
                    <a:pt x="170" y="55"/>
                    <a:pt x="169" y="55"/>
                    <a:pt x="169" y="5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24450" y="3056201"/>
              <a:ext cx="91891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+mj-lt"/>
                </a:rPr>
                <a:t>explain </a:t>
              </a:r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our vision </a:t>
              </a:r>
              <a:r>
                <a:rPr lang="en-US" sz="3600" dirty="0">
                  <a:latin typeface="+mj-lt"/>
                </a:rPr>
                <a:t>for </a:t>
              </a:r>
              <a:r>
                <a:rPr lang="en-US" sz="3600" dirty="0"/>
                <a:t>expanded learning opportunities</a:t>
              </a:r>
              <a:r>
                <a:rPr lang="en-US" sz="3600" dirty="0">
                  <a:latin typeface="+mj-lt"/>
                </a:rPr>
                <a:t> in this 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215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536" y="794772"/>
            <a:ext cx="6515100" cy="1338828"/>
          </a:xfrm>
        </p:spPr>
        <p:txBody>
          <a:bodyPr/>
          <a:lstStyle/>
          <a:p>
            <a:r>
              <a:rPr lang="en-US" dirty="0"/>
              <a:t>re-defining afterschool programs</a:t>
            </a:r>
            <a:endParaRPr lang="uk-U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4</a:t>
            </a:fld>
            <a:endParaRPr/>
          </a:p>
        </p:txBody>
      </p:sp>
      <p:grpSp>
        <p:nvGrpSpPr>
          <p:cNvPr id="6" name="Group 5"/>
          <p:cNvGrpSpPr/>
          <p:nvPr/>
        </p:nvGrpSpPr>
        <p:grpSpPr>
          <a:xfrm>
            <a:off x="2209800" y="2610609"/>
            <a:ext cx="6407426" cy="3790191"/>
            <a:chOff x="2286000" y="2743200"/>
            <a:chExt cx="6407426" cy="1280835"/>
          </a:xfrm>
        </p:grpSpPr>
        <p:sp>
          <p:nvSpPr>
            <p:cNvPr id="4" name="Rectangle 3"/>
            <p:cNvSpPr/>
            <p:nvPr/>
          </p:nvSpPr>
          <p:spPr>
            <a:xfrm>
              <a:off x="2286000" y="2743200"/>
              <a:ext cx="6019800" cy="405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>
                  <a:latin typeface="+mj-lt"/>
                </a:rPr>
                <a:t>“conventional” afterschool program</a:t>
              </a:r>
              <a:endParaRPr lang="en-US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292626" y="3238773"/>
              <a:ext cx="6400800" cy="785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6263" indent="-3429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800" dirty="0"/>
                <a:t>supervision</a:t>
              </a:r>
            </a:p>
            <a:p>
              <a:pPr marL="576263" indent="-3429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800" dirty="0"/>
                <a:t>nutrition</a:t>
              </a:r>
            </a:p>
            <a:p>
              <a:pPr marL="576263" indent="-3429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800" dirty="0"/>
                <a:t>activity </a:t>
              </a:r>
              <a:endParaRPr lang="en-US" sz="2800" dirty="0">
                <a:solidFill>
                  <a:schemeClr val="tx2"/>
                </a:solidFill>
                <a:latin typeface="+mj-lt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3600" dirty="0">
                <a:solidFill>
                  <a:schemeClr val="tx2"/>
                </a:solidFill>
                <a:latin typeface="+mj-lt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90"/>
          <a:stretch/>
        </p:blipFill>
        <p:spPr>
          <a:xfrm>
            <a:off x="-735228" y="7264926"/>
            <a:ext cx="9650628" cy="84078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47567" y="6067985"/>
            <a:ext cx="7221400" cy="96285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210800" y="2610609"/>
            <a:ext cx="632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</a:rPr>
              <a:t>afterschool as an expanded learning opportunity (ELO)</a:t>
            </a:r>
            <a:endParaRPr lang="en-US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217426" y="4077087"/>
            <a:ext cx="64008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263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academic development</a:t>
            </a:r>
          </a:p>
          <a:p>
            <a:pPr marL="576263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integration with school learning</a:t>
            </a:r>
          </a:p>
          <a:p>
            <a:pPr marL="576263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supports excited, engaged and inspired learners</a:t>
            </a:r>
          </a:p>
          <a:p>
            <a:pPr marL="576263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links school-day learning to the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991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10450650" y="4500345"/>
            <a:ext cx="4680858" cy="4680858"/>
            <a:chOff x="-5703790" y="1088571"/>
            <a:chExt cx="4680858" cy="4680858"/>
          </a:xfrm>
        </p:grpSpPr>
        <p:sp>
          <p:nvSpPr>
            <p:cNvPr id="12" name="Freihandform 5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/>
            <p:nvPr/>
          </p:nvSpPr>
          <p:spPr bwMode="auto">
            <a:xfrm>
              <a:off x="-5703790" y="1088571"/>
              <a:ext cx="4680858" cy="4680858"/>
            </a:xfrm>
            <a:custGeom>
              <a:avLst/>
              <a:gdLst>
                <a:gd name="connsiteX0" fmla="*/ 453757 w 907514"/>
                <a:gd name="connsiteY0" fmla="*/ 0 h 907514"/>
                <a:gd name="connsiteX1" fmla="*/ 907514 w 907514"/>
                <a:gd name="connsiteY1" fmla="*/ 453757 h 907514"/>
                <a:gd name="connsiteX2" fmla="*/ 453757 w 907514"/>
                <a:gd name="connsiteY2" fmla="*/ 907514 h 907514"/>
                <a:gd name="connsiteX3" fmla="*/ 0 w 907514"/>
                <a:gd name="connsiteY3" fmla="*/ 453757 h 907514"/>
                <a:gd name="connsiteX4" fmla="*/ 453757 w 907514"/>
                <a:gd name="connsiteY4" fmla="*/ 0 h 90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514" h="907514">
                  <a:moveTo>
                    <a:pt x="453757" y="0"/>
                  </a:moveTo>
                  <a:cubicBezTo>
                    <a:pt x="704360" y="0"/>
                    <a:pt x="907514" y="203154"/>
                    <a:pt x="907514" y="453757"/>
                  </a:cubicBezTo>
                  <a:cubicBezTo>
                    <a:pt x="907514" y="704360"/>
                    <a:pt x="704360" y="907514"/>
                    <a:pt x="453757" y="907514"/>
                  </a:cubicBezTo>
                  <a:cubicBezTo>
                    <a:pt x="203154" y="907514"/>
                    <a:pt x="0" y="704360"/>
                    <a:pt x="0" y="453757"/>
                  </a:cubicBezTo>
                  <a:cubicBezTo>
                    <a:pt x="0" y="203154"/>
                    <a:pt x="203154" y="0"/>
                    <a:pt x="453757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ihandform 6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/>
            <p:nvPr/>
          </p:nvSpPr>
          <p:spPr bwMode="auto">
            <a:xfrm>
              <a:off x="-5636894" y="1160213"/>
              <a:ext cx="4537572" cy="4537572"/>
            </a:xfrm>
            <a:custGeom>
              <a:avLst/>
              <a:gdLst>
                <a:gd name="connsiteX0" fmla="*/ 2268786 w 4537572"/>
                <a:gd name="connsiteY0" fmla="*/ 0 h 4537572"/>
                <a:gd name="connsiteX1" fmla="*/ 4537572 w 4537572"/>
                <a:gd name="connsiteY1" fmla="*/ 2268786 h 4537572"/>
                <a:gd name="connsiteX2" fmla="*/ 2268786 w 4537572"/>
                <a:gd name="connsiteY2" fmla="*/ 4537572 h 4537572"/>
                <a:gd name="connsiteX3" fmla="*/ 0 w 4537572"/>
                <a:gd name="connsiteY3" fmla="*/ 2268786 h 4537572"/>
                <a:gd name="connsiteX4" fmla="*/ 2268786 w 4537572"/>
                <a:gd name="connsiteY4" fmla="*/ 0 h 4537572"/>
                <a:gd name="connsiteX5" fmla="*/ 2268786 w 4537572"/>
                <a:gd name="connsiteY5" fmla="*/ 453757 h 4537572"/>
                <a:gd name="connsiteX6" fmla="*/ 453757 w 4537572"/>
                <a:gd name="connsiteY6" fmla="*/ 2268786 h 4537572"/>
                <a:gd name="connsiteX7" fmla="*/ 2268786 w 4537572"/>
                <a:gd name="connsiteY7" fmla="*/ 4083815 h 4537572"/>
                <a:gd name="connsiteX8" fmla="*/ 4083815 w 4537572"/>
                <a:gd name="connsiteY8" fmla="*/ 2268786 h 4537572"/>
                <a:gd name="connsiteX9" fmla="*/ 2268786 w 4537572"/>
                <a:gd name="connsiteY9" fmla="*/ 453757 h 453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37572" h="4537572">
                  <a:moveTo>
                    <a:pt x="2268786" y="0"/>
                  </a:moveTo>
                  <a:cubicBezTo>
                    <a:pt x="3521802" y="0"/>
                    <a:pt x="4537572" y="1015770"/>
                    <a:pt x="4537572" y="2268786"/>
                  </a:cubicBezTo>
                  <a:cubicBezTo>
                    <a:pt x="4537572" y="3521802"/>
                    <a:pt x="3521802" y="4537572"/>
                    <a:pt x="2268786" y="4537572"/>
                  </a:cubicBezTo>
                  <a:cubicBezTo>
                    <a:pt x="1015770" y="4537572"/>
                    <a:pt x="0" y="3521802"/>
                    <a:pt x="0" y="2268786"/>
                  </a:cubicBezTo>
                  <a:cubicBezTo>
                    <a:pt x="0" y="1015770"/>
                    <a:pt x="1015770" y="0"/>
                    <a:pt x="2268786" y="0"/>
                  </a:cubicBezTo>
                  <a:close/>
                  <a:moveTo>
                    <a:pt x="2268786" y="453757"/>
                  </a:moveTo>
                  <a:cubicBezTo>
                    <a:pt x="1266373" y="453757"/>
                    <a:pt x="453757" y="1266373"/>
                    <a:pt x="453757" y="2268786"/>
                  </a:cubicBezTo>
                  <a:cubicBezTo>
                    <a:pt x="453757" y="3271199"/>
                    <a:pt x="1266373" y="4083815"/>
                    <a:pt x="2268786" y="4083815"/>
                  </a:cubicBezTo>
                  <a:cubicBezTo>
                    <a:pt x="3271199" y="4083815"/>
                    <a:pt x="4083815" y="3271199"/>
                    <a:pt x="4083815" y="2268786"/>
                  </a:cubicBezTo>
                  <a:cubicBezTo>
                    <a:pt x="4083815" y="1266373"/>
                    <a:pt x="3271199" y="453757"/>
                    <a:pt x="2268786" y="453757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ihandform 7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/>
            <p:nvPr/>
          </p:nvSpPr>
          <p:spPr bwMode="auto">
            <a:xfrm>
              <a:off x="-4729380" y="2067728"/>
              <a:ext cx="2722544" cy="2722544"/>
            </a:xfrm>
            <a:custGeom>
              <a:avLst/>
              <a:gdLst>
                <a:gd name="connsiteX0" fmla="*/ 1361272 w 2722544"/>
                <a:gd name="connsiteY0" fmla="*/ 0 h 2722544"/>
                <a:gd name="connsiteX1" fmla="*/ 2722544 w 2722544"/>
                <a:gd name="connsiteY1" fmla="*/ 1361272 h 2722544"/>
                <a:gd name="connsiteX2" fmla="*/ 1361272 w 2722544"/>
                <a:gd name="connsiteY2" fmla="*/ 2722544 h 2722544"/>
                <a:gd name="connsiteX3" fmla="*/ 0 w 2722544"/>
                <a:gd name="connsiteY3" fmla="*/ 1361272 h 2722544"/>
                <a:gd name="connsiteX4" fmla="*/ 1361272 w 2722544"/>
                <a:gd name="connsiteY4" fmla="*/ 0 h 2722544"/>
                <a:gd name="connsiteX5" fmla="*/ 1361272 w 2722544"/>
                <a:gd name="connsiteY5" fmla="*/ 453758 h 2722544"/>
                <a:gd name="connsiteX6" fmla="*/ 453758 w 2722544"/>
                <a:gd name="connsiteY6" fmla="*/ 1361272 h 2722544"/>
                <a:gd name="connsiteX7" fmla="*/ 1361272 w 2722544"/>
                <a:gd name="connsiteY7" fmla="*/ 2268786 h 2722544"/>
                <a:gd name="connsiteX8" fmla="*/ 2268786 w 2722544"/>
                <a:gd name="connsiteY8" fmla="*/ 1361272 h 2722544"/>
                <a:gd name="connsiteX9" fmla="*/ 1361272 w 2722544"/>
                <a:gd name="connsiteY9" fmla="*/ 453758 h 272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22544" h="2722544">
                  <a:moveTo>
                    <a:pt x="1361272" y="0"/>
                  </a:moveTo>
                  <a:cubicBezTo>
                    <a:pt x="2113082" y="0"/>
                    <a:pt x="2722544" y="609462"/>
                    <a:pt x="2722544" y="1361272"/>
                  </a:cubicBezTo>
                  <a:cubicBezTo>
                    <a:pt x="2722544" y="2113082"/>
                    <a:pt x="2113082" y="2722544"/>
                    <a:pt x="1361272" y="2722544"/>
                  </a:cubicBezTo>
                  <a:cubicBezTo>
                    <a:pt x="609462" y="2722544"/>
                    <a:pt x="0" y="2113082"/>
                    <a:pt x="0" y="1361272"/>
                  </a:cubicBezTo>
                  <a:cubicBezTo>
                    <a:pt x="0" y="609462"/>
                    <a:pt x="609462" y="0"/>
                    <a:pt x="1361272" y="0"/>
                  </a:cubicBezTo>
                  <a:close/>
                  <a:moveTo>
                    <a:pt x="1361272" y="453758"/>
                  </a:moveTo>
                  <a:cubicBezTo>
                    <a:pt x="860066" y="453758"/>
                    <a:pt x="453758" y="860066"/>
                    <a:pt x="453758" y="1361272"/>
                  </a:cubicBezTo>
                  <a:cubicBezTo>
                    <a:pt x="453758" y="1862478"/>
                    <a:pt x="860066" y="2268786"/>
                    <a:pt x="1361272" y="2268786"/>
                  </a:cubicBezTo>
                  <a:cubicBezTo>
                    <a:pt x="1862478" y="2268786"/>
                    <a:pt x="2268786" y="1862478"/>
                    <a:pt x="2268786" y="1361272"/>
                  </a:cubicBezTo>
                  <a:cubicBezTo>
                    <a:pt x="2268786" y="860066"/>
                    <a:pt x="1862478" y="453758"/>
                    <a:pt x="1361272" y="45375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ihandform 8"/>
            <p:cNvSpPr/>
            <p:nvPr/>
          </p:nvSpPr>
          <p:spPr bwMode="auto">
            <a:xfrm>
              <a:off x="-3821865" y="2975243"/>
              <a:ext cx="907514" cy="907514"/>
            </a:xfrm>
            <a:custGeom>
              <a:avLst/>
              <a:gdLst>
                <a:gd name="connsiteX0" fmla="*/ 453757 w 907514"/>
                <a:gd name="connsiteY0" fmla="*/ 0 h 907514"/>
                <a:gd name="connsiteX1" fmla="*/ 907514 w 907514"/>
                <a:gd name="connsiteY1" fmla="*/ 453757 h 907514"/>
                <a:gd name="connsiteX2" fmla="*/ 453757 w 907514"/>
                <a:gd name="connsiteY2" fmla="*/ 907514 h 907514"/>
                <a:gd name="connsiteX3" fmla="*/ 0 w 907514"/>
                <a:gd name="connsiteY3" fmla="*/ 453757 h 907514"/>
                <a:gd name="connsiteX4" fmla="*/ 453757 w 907514"/>
                <a:gd name="connsiteY4" fmla="*/ 0 h 90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514" h="907514">
                  <a:moveTo>
                    <a:pt x="453757" y="0"/>
                  </a:moveTo>
                  <a:cubicBezTo>
                    <a:pt x="704360" y="0"/>
                    <a:pt x="907514" y="203154"/>
                    <a:pt x="907514" y="453757"/>
                  </a:cubicBezTo>
                  <a:cubicBezTo>
                    <a:pt x="907514" y="704360"/>
                    <a:pt x="704360" y="907514"/>
                    <a:pt x="453757" y="907514"/>
                  </a:cubicBezTo>
                  <a:cubicBezTo>
                    <a:pt x="203154" y="907514"/>
                    <a:pt x="0" y="704360"/>
                    <a:pt x="0" y="453757"/>
                  </a:cubicBezTo>
                  <a:cubicBezTo>
                    <a:pt x="0" y="203154"/>
                    <a:pt x="203154" y="0"/>
                    <a:pt x="453757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7239000" cy="715581"/>
          </a:xfrm>
        </p:spPr>
        <p:txBody>
          <a:bodyPr/>
          <a:lstStyle/>
          <a:p>
            <a:r>
              <a:rPr lang="en-US" dirty="0"/>
              <a:t>the benefits</a:t>
            </a:r>
            <a:endParaRPr lang="uk-U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</a:t>
            </a:r>
          </a:p>
          <a:p>
            <a:r>
              <a:rPr lang="en-US" dirty="0"/>
              <a:t>0</a:t>
            </a:r>
            <a:fld id="{37D409AB-2201-4E18-8A34-C31753AD9B06}" type="slidenum">
              <a:rPr smtClean="0"/>
              <a:pPr/>
              <a:t>5</a:t>
            </a:fld>
            <a:endParaRPr dirty="0"/>
          </a:p>
        </p:txBody>
      </p:sp>
      <p:grpSp>
        <p:nvGrpSpPr>
          <p:cNvPr id="6" name="Group 5"/>
          <p:cNvGrpSpPr/>
          <p:nvPr/>
        </p:nvGrpSpPr>
        <p:grpSpPr>
          <a:xfrm>
            <a:off x="1" y="5869024"/>
            <a:ext cx="12791079" cy="1943500"/>
            <a:chOff x="0" y="4154524"/>
            <a:chExt cx="12791079" cy="1943500"/>
          </a:xfrm>
        </p:grpSpPr>
        <p:grpSp>
          <p:nvGrpSpPr>
            <p:cNvPr id="27" name="Group 26"/>
            <p:cNvGrpSpPr/>
            <p:nvPr/>
          </p:nvGrpSpPr>
          <p:grpSpPr>
            <a:xfrm>
              <a:off x="0" y="4154524"/>
              <a:ext cx="12791079" cy="1943500"/>
              <a:chOff x="-3124200" y="4135195"/>
              <a:chExt cx="12791079" cy="19435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-3124200" y="4135195"/>
                <a:ext cx="11389890" cy="1943499"/>
              </a:xfrm>
              <a:prstGeom prst="rect">
                <a:avLst/>
              </a:prstGeom>
              <a:solidFill>
                <a:schemeClr val="accent1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uk-UA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 rot="5400000">
                <a:off x="7994534" y="4406350"/>
                <a:ext cx="1943499" cy="1401191"/>
              </a:xfrm>
              <a:prstGeom prst="triangle">
                <a:avLst/>
              </a:prstGeom>
              <a:solidFill>
                <a:schemeClr val="accent1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uk-UA" sz="2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32905" y="4653388"/>
              <a:ext cx="104393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school, students &amp; community</a:t>
              </a:r>
              <a:endParaRPr lang="uk-UA" sz="54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114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148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76300" y="761881"/>
            <a:ext cx="8648700" cy="1338828"/>
          </a:xfrm>
        </p:spPr>
        <p:txBody>
          <a:bodyPr/>
          <a:lstStyle/>
          <a:p>
            <a:r>
              <a:rPr lang="en-US" dirty="0"/>
              <a:t>effective ELOs: </a:t>
            </a:r>
            <a:br>
              <a:rPr lang="en-US" dirty="0"/>
            </a:br>
            <a:r>
              <a:rPr lang="en-US" dirty="0"/>
              <a:t>benefits to our students</a:t>
            </a:r>
            <a:endParaRPr lang="uk-UA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6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619211" y="4249594"/>
            <a:ext cx="54483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>
                <a:solidFill>
                  <a:schemeClr val="bg1"/>
                </a:solidFill>
                <a:latin typeface="+mj-lt"/>
              </a:rPr>
              <a:t>01</a:t>
            </a:r>
            <a:endParaRPr lang="uk-UA" sz="333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Isosceles Triangle 2"/>
          <p:cNvSpPr/>
          <p:nvPr/>
        </p:nvSpPr>
        <p:spPr>
          <a:xfrm rot="5400000">
            <a:off x="16125744" y="6295860"/>
            <a:ext cx="1514475" cy="1124279"/>
          </a:xfrm>
          <a:prstGeom prst="triangl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27" name="Isosceles Triangle 26"/>
          <p:cNvSpPr/>
          <p:nvPr/>
        </p:nvSpPr>
        <p:spPr>
          <a:xfrm rot="16200000">
            <a:off x="647784" y="6295862"/>
            <a:ext cx="1514475" cy="1124279"/>
          </a:xfrm>
          <a:prstGeom prst="triangl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1331" y="5114926"/>
            <a:ext cx="8586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engage and achieve</a:t>
            </a:r>
            <a:endParaRPr lang="uk-UA" sz="4800" b="1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00" y="6255061"/>
            <a:ext cx="76992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Increase engagement in school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Equalize skills of low-performing students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Support transitions between grades</a:t>
            </a:r>
          </a:p>
        </p:txBody>
      </p:sp>
    </p:spTree>
    <p:extLst>
      <p:ext uri="{BB962C8B-B14F-4D97-AF65-F5344CB8AC3E}">
        <p14:creationId xmlns:p14="http://schemas.microsoft.com/office/powerpoint/2010/main" val="49621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148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76300" y="761881"/>
            <a:ext cx="7810500" cy="1338828"/>
          </a:xfrm>
        </p:spPr>
        <p:txBody>
          <a:bodyPr/>
          <a:lstStyle/>
          <a:p>
            <a:r>
              <a:rPr lang="en-US" dirty="0"/>
              <a:t>effective ELOs: </a:t>
            </a:r>
            <a:br>
              <a:rPr lang="en-US" dirty="0"/>
            </a:br>
            <a:r>
              <a:rPr lang="en-US" dirty="0"/>
              <a:t>benefits to our community</a:t>
            </a:r>
            <a:endParaRPr lang="uk-UA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7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619211" y="4249594"/>
            <a:ext cx="54483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>
                <a:solidFill>
                  <a:schemeClr val="bg1"/>
                </a:solidFill>
                <a:latin typeface="+mj-lt"/>
              </a:rPr>
              <a:t>02</a:t>
            </a:r>
            <a:endParaRPr lang="uk-UA" sz="333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Isosceles Triangle 2"/>
          <p:cNvSpPr/>
          <p:nvPr/>
        </p:nvSpPr>
        <p:spPr>
          <a:xfrm rot="5400000">
            <a:off x="16125744" y="6295860"/>
            <a:ext cx="1514475" cy="1124279"/>
          </a:xfrm>
          <a:prstGeom prst="triangl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27" name="Isosceles Triangle 26">
            <a:hlinkClick r:id="" action="ppaction://hlinkshowjump?jump=previousslide"/>
          </p:cNvPr>
          <p:cNvSpPr/>
          <p:nvPr/>
        </p:nvSpPr>
        <p:spPr>
          <a:xfrm rot="16200000">
            <a:off x="647784" y="6295862"/>
            <a:ext cx="1514475" cy="1124279"/>
          </a:xfrm>
          <a:prstGeom prst="triangl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1331" y="5114926"/>
            <a:ext cx="6224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build on our success</a:t>
            </a:r>
            <a:endParaRPr lang="uk-UA" sz="44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0" y="60960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Attract and retain families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Highlight the community through programming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Recruit businesses by demonstrating commitment to the future</a:t>
            </a:r>
          </a:p>
        </p:txBody>
      </p:sp>
    </p:spTree>
    <p:extLst>
      <p:ext uri="{BB962C8B-B14F-4D97-AF65-F5344CB8AC3E}">
        <p14:creationId xmlns:p14="http://schemas.microsoft.com/office/powerpoint/2010/main" val="50116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148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76299" y="761881"/>
            <a:ext cx="10477501" cy="1338828"/>
          </a:xfrm>
        </p:spPr>
        <p:txBody>
          <a:bodyPr/>
          <a:lstStyle/>
          <a:p>
            <a:r>
              <a:rPr lang="en-US" dirty="0"/>
              <a:t>effective ELOs: </a:t>
            </a:r>
            <a:br>
              <a:rPr lang="en-US" dirty="0"/>
            </a:br>
            <a:r>
              <a:rPr lang="en-US" dirty="0"/>
              <a:t>benefits to our students &amp; community</a:t>
            </a:r>
            <a:endParaRPr lang="uk-UA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8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619211" y="4249594"/>
            <a:ext cx="54483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>
                <a:solidFill>
                  <a:schemeClr val="bg1"/>
                </a:solidFill>
                <a:latin typeface="+mj-lt"/>
              </a:rPr>
              <a:t>03</a:t>
            </a:r>
            <a:endParaRPr lang="uk-UA" sz="333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Isosceles Triangle 2"/>
          <p:cNvSpPr/>
          <p:nvPr/>
        </p:nvSpPr>
        <p:spPr>
          <a:xfrm rot="5400000">
            <a:off x="16125744" y="6295860"/>
            <a:ext cx="1514475" cy="1124279"/>
          </a:xfrm>
          <a:prstGeom prst="triangl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27" name="Isosceles Triangle 26">
            <a:hlinkClick r:id="" action="ppaction://hlinkshowjump?jump=previousslide"/>
          </p:cNvPr>
          <p:cNvSpPr/>
          <p:nvPr/>
        </p:nvSpPr>
        <p:spPr>
          <a:xfrm rot="16200000">
            <a:off x="647784" y="6295862"/>
            <a:ext cx="1514475" cy="1124279"/>
          </a:xfrm>
          <a:prstGeom prst="triangl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1331" y="5114926"/>
            <a:ext cx="8129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ready for college and career</a:t>
            </a:r>
            <a:endParaRPr lang="uk-UA" sz="4400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6255061"/>
            <a:ext cx="76992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Develop career readiness skills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Increase exposure to local careers and entrepreneurship opportunities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Increase STEM skills</a:t>
            </a:r>
          </a:p>
        </p:txBody>
      </p:sp>
    </p:spTree>
    <p:extLst>
      <p:ext uri="{BB962C8B-B14F-4D97-AF65-F5344CB8AC3E}">
        <p14:creationId xmlns:p14="http://schemas.microsoft.com/office/powerpoint/2010/main" val="411528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148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9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619211" y="4249594"/>
            <a:ext cx="54483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>
                <a:solidFill>
                  <a:schemeClr val="bg1"/>
                </a:solidFill>
                <a:latin typeface="+mj-lt"/>
              </a:rPr>
              <a:t>04</a:t>
            </a:r>
            <a:endParaRPr lang="uk-UA" sz="333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Isosceles Triangle 2"/>
          <p:cNvSpPr/>
          <p:nvPr/>
        </p:nvSpPr>
        <p:spPr>
          <a:xfrm rot="5400000">
            <a:off x="16125744" y="6295860"/>
            <a:ext cx="1514475" cy="1124279"/>
          </a:xfrm>
          <a:prstGeom prst="triangl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27" name="Isosceles Triangle 26">
            <a:hlinkClick r:id="" action="ppaction://hlinkshowjump?jump=previousslide"/>
          </p:cNvPr>
          <p:cNvSpPr/>
          <p:nvPr/>
        </p:nvSpPr>
        <p:spPr>
          <a:xfrm rot="16200000">
            <a:off x="647784" y="6295862"/>
            <a:ext cx="1514475" cy="1124279"/>
          </a:xfrm>
          <a:prstGeom prst="triangl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1331" y="5114926"/>
            <a:ext cx="8510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extend and support</a:t>
            </a:r>
            <a:endParaRPr lang="uk-UA" sz="4400" b="1" dirty="0">
              <a:solidFill>
                <a:schemeClr val="accent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9258300" cy="1338828"/>
          </a:xfrm>
        </p:spPr>
        <p:txBody>
          <a:bodyPr/>
          <a:lstStyle/>
          <a:p>
            <a:r>
              <a:rPr lang="en-US" dirty="0"/>
              <a:t>effective ELOs: </a:t>
            </a:r>
            <a:br>
              <a:rPr lang="en-US" dirty="0"/>
            </a:br>
            <a:r>
              <a:rPr lang="en-US" dirty="0"/>
              <a:t>benefits to our school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0" y="6019800"/>
            <a:ext cx="76992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Extend academics beyond school day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Improve </a:t>
            </a:r>
            <a:r>
              <a:rPr lang="en-US" sz="2800" dirty="0" err="1">
                <a:solidFill>
                  <a:schemeClr val="bg1"/>
                </a:solidFill>
              </a:rPr>
              <a:t>AQuESTT</a:t>
            </a:r>
            <a:r>
              <a:rPr lang="en-US" sz="2800" dirty="0">
                <a:solidFill>
                  <a:schemeClr val="bg1"/>
                </a:solidFill>
              </a:rPr>
              <a:t> evidence-based analysis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Support the value of learning in school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Leverage value of investment in the school</a:t>
            </a:r>
          </a:p>
        </p:txBody>
      </p:sp>
    </p:spTree>
    <p:extLst>
      <p:ext uri="{BB962C8B-B14F-4D97-AF65-F5344CB8AC3E}">
        <p14:creationId xmlns:p14="http://schemas.microsoft.com/office/powerpoint/2010/main" val="146609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theme/theme1.xml><?xml version="1.0" encoding="utf-8"?>
<a:theme xmlns:a="http://schemas.openxmlformats.org/drawingml/2006/main" name="GENARAL LAYOUTS">
  <a:themeElements>
    <a:clrScheme name="SIMPLICITY - Purple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6F7DE1"/>
      </a:accent1>
      <a:accent2>
        <a:srgbClr val="C0C0C8"/>
      </a:accent2>
      <a:accent3>
        <a:srgbClr val="6F7DE1"/>
      </a:accent3>
      <a:accent4>
        <a:srgbClr val="6F7DE1"/>
      </a:accent4>
      <a:accent5>
        <a:srgbClr val="6F7DE1"/>
      </a:accent5>
      <a:accent6>
        <a:srgbClr val="6F7DE1"/>
      </a:accent6>
      <a:hlink>
        <a:srgbClr val="2B3FD0"/>
      </a:hlink>
      <a:folHlink>
        <a:srgbClr val="A8B1ED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LIDES WITH IMAGES">
  <a:themeElements>
    <a:clrScheme name="SIMPLICITY - Purple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6F7DE1"/>
      </a:accent1>
      <a:accent2>
        <a:srgbClr val="C0C0C8"/>
      </a:accent2>
      <a:accent3>
        <a:srgbClr val="6F7DE1"/>
      </a:accent3>
      <a:accent4>
        <a:srgbClr val="6F7DE1"/>
      </a:accent4>
      <a:accent5>
        <a:srgbClr val="6F7DE1"/>
      </a:accent5>
      <a:accent6>
        <a:srgbClr val="6F7DE1"/>
      </a:accent6>
      <a:hlink>
        <a:srgbClr val="2B3FD0"/>
      </a:hlink>
      <a:folHlink>
        <a:srgbClr val="A8B1ED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7891</TotalTime>
  <Words>1142</Words>
  <Application>Microsoft Office PowerPoint</Application>
  <PresentationFormat>Custom</PresentationFormat>
  <Paragraphs>190</Paragraphs>
  <Slides>13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Roboto</vt:lpstr>
      <vt:lpstr>Roboto Condensed</vt:lpstr>
      <vt:lpstr>Wingdings</vt:lpstr>
      <vt:lpstr>GENARAL LAYOUTS</vt:lpstr>
      <vt:lpstr>1_SLIDES WITH IMAGES</vt:lpstr>
      <vt:lpstr>Instructions for Use (this is a hidden slide – for planning only)</vt:lpstr>
      <vt:lpstr>PowerPoint Presentation</vt:lpstr>
      <vt:lpstr>goals for today</vt:lpstr>
      <vt:lpstr>re-defining afterschool programs</vt:lpstr>
      <vt:lpstr>the benefits</vt:lpstr>
      <vt:lpstr>effective ELOs:  benefits to our students</vt:lpstr>
      <vt:lpstr>effective ELOs:  benefits to our community</vt:lpstr>
      <vt:lpstr>effective ELOs:  benefits to our students &amp; community</vt:lpstr>
      <vt:lpstr>effective ELOs:  benefits to our school</vt:lpstr>
      <vt:lpstr>effective ELOs and AQuESTT</vt:lpstr>
      <vt:lpstr>our vision for expanded learning opportunities</vt:lpstr>
      <vt:lpstr>how to support</vt:lpstr>
      <vt:lpstr>more information and resources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Zoie Taylore</cp:lastModifiedBy>
  <cp:revision>947</cp:revision>
  <cp:lastPrinted>2017-08-28T21:59:41Z</cp:lastPrinted>
  <dcterms:created xsi:type="dcterms:W3CDTF">2015-01-20T11:47:48Z</dcterms:created>
  <dcterms:modified xsi:type="dcterms:W3CDTF">2018-12-21T15:42:01Z</dcterms:modified>
</cp:coreProperties>
</file>